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99" r:id="rId3"/>
    <p:sldId id="275" r:id="rId4"/>
    <p:sldId id="300" r:id="rId5"/>
    <p:sldId id="280" r:id="rId6"/>
    <p:sldId id="281" r:id="rId7"/>
    <p:sldId id="292" r:id="rId8"/>
    <p:sldId id="282" r:id="rId9"/>
    <p:sldId id="309" r:id="rId10"/>
    <p:sldId id="284" r:id="rId11"/>
    <p:sldId id="285" r:id="rId12"/>
    <p:sldId id="287" r:id="rId13"/>
    <p:sldId id="276" r:id="rId14"/>
    <p:sldId id="277" r:id="rId15"/>
    <p:sldId id="278" r:id="rId16"/>
    <p:sldId id="279" r:id="rId17"/>
    <p:sldId id="310" r:id="rId18"/>
    <p:sldId id="294" r:id="rId19"/>
    <p:sldId id="283" r:id="rId20"/>
    <p:sldId id="288" r:id="rId21"/>
    <p:sldId id="289" r:id="rId22"/>
    <p:sldId id="298" r:id="rId23"/>
    <p:sldId id="296" r:id="rId24"/>
    <p:sldId id="297" r:id="rId25"/>
    <p:sldId id="257" r:id="rId26"/>
    <p:sldId id="259" r:id="rId27"/>
    <p:sldId id="260" r:id="rId28"/>
    <p:sldId id="261" r:id="rId29"/>
    <p:sldId id="263" r:id="rId30"/>
    <p:sldId id="264" r:id="rId31"/>
    <p:sldId id="265" r:id="rId32"/>
    <p:sldId id="311" r:id="rId33"/>
    <p:sldId id="272" r:id="rId34"/>
    <p:sldId id="293" r:id="rId35"/>
    <p:sldId id="304" r:id="rId36"/>
    <p:sldId id="305" r:id="rId37"/>
    <p:sldId id="306" r:id="rId38"/>
    <p:sldId id="312" r:id="rId39"/>
    <p:sldId id="308" r:id="rId40"/>
    <p:sldId id="307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52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27"/>
    <p:restoredTop sz="92883"/>
  </p:normalViewPr>
  <p:slideViewPr>
    <p:cSldViewPr snapToGrid="0" snapToObjects="1">
      <p:cViewPr>
        <p:scale>
          <a:sx n="99" d="100"/>
          <a:sy n="99" d="100"/>
        </p:scale>
        <p:origin x="67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99DC14-A37E-5941-A58D-4BA42FA48124}" type="datetimeFigureOut">
              <a:rPr lang="en-US" smtClean="0"/>
              <a:t>10/17/18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C3BF9B-65D6-734B-8DAE-2BAD763B7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47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3BF9B-65D6-734B-8DAE-2BAD763B7CB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25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3BF9B-65D6-734B-8DAE-2BAD763B7CB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203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3BF9B-65D6-734B-8DAE-2BAD763B7CB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659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3BF9B-65D6-734B-8DAE-2BAD763B7CB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84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10/17/18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10/17/18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10/17/18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10/17/18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10/17/18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10/17/18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10/17/18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10/17/18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10/17/18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10/17/18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10/17/18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10/17/18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10/17/18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10/17/18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10/17/18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10/17/18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10/17/18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10/17/18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hyperlink" Target="https://www.epa.gov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epa.gov/asthma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epa.gov/" TargetMode="External"/><Relationship Id="rId3" Type="http://schemas.openxmlformats.org/officeDocument/2006/relationships/image" Target="../media/image33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epa.gov/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epa.gov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ghgemissions/overview-greenhouse-gases#carbon-dioxide" TargetMode="External"/><Relationship Id="rId4" Type="http://schemas.openxmlformats.org/officeDocument/2006/relationships/hyperlink" Target="https://www.epa.gov/ghgemissions/overview-greenhouse-gases#methane" TargetMode="External"/><Relationship Id="rId5" Type="http://schemas.openxmlformats.org/officeDocument/2006/relationships/hyperlink" Target="https://www.epa.gov/ghgemissions/overview-greenhouse-gases#nitrous-oxide" TargetMode="External"/><Relationship Id="rId6" Type="http://schemas.openxmlformats.org/officeDocument/2006/relationships/hyperlink" Target="https://www.epa.gov/ghgemissions/overview-greenhouse-gases#f-gases" TargetMode="External"/><Relationship Id="rId7" Type="http://schemas.openxmlformats.org/officeDocument/2006/relationships/hyperlink" Target="https://www.epa.gov/" TargetMode="External"/><Relationship Id="rId8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epa.gov/" TargetMode="External"/><Relationship Id="rId3" Type="http://schemas.openxmlformats.org/officeDocument/2006/relationships/image" Target="../media/image37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gnew.org/" TargetMode="External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responsiblegrowthnew@gmail.com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epa.ecology.commentinput.com/?id=p4CsA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6589" y="1540225"/>
            <a:ext cx="11074399" cy="2403899"/>
          </a:xfrm>
        </p:spPr>
        <p:txBody>
          <a:bodyPr/>
          <a:lstStyle/>
          <a:p>
            <a:pPr algn="ctr"/>
            <a:r>
              <a:rPr lang="en-US" sz="2800" b="1" dirty="0" smtClean="0"/>
              <a:t>Proposed Smelter/Scoping Update </a:t>
            </a:r>
            <a:br>
              <a:rPr lang="en-US" sz="2800" b="1" dirty="0" smtClean="0"/>
            </a:br>
            <a:r>
              <a:rPr lang="en-US" sz="2800" b="1" dirty="0" smtClean="0"/>
              <a:t>Gonzaga University School </a:t>
            </a:r>
            <a:r>
              <a:rPr lang="en-US" sz="2800" b="1" dirty="0"/>
              <a:t>of Law</a:t>
            </a:r>
            <a:br>
              <a:rPr lang="en-US" sz="2800" b="1" dirty="0"/>
            </a:br>
            <a:r>
              <a:rPr lang="en-US" sz="2800" b="1" dirty="0"/>
              <a:t>Wednesday, October 17, 2018</a:t>
            </a:r>
            <a:br>
              <a:rPr lang="en-US" sz="2800" b="1" dirty="0"/>
            </a:br>
            <a:r>
              <a:rPr lang="en-US" sz="2800" b="1" dirty="0" smtClean="0"/>
              <a:t>Spokane, WA</a:t>
            </a:r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1330" y="1109515"/>
            <a:ext cx="8825658" cy="86142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What we know. What we don’t know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925" y="4374835"/>
            <a:ext cx="2769310" cy="18462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00389" y="4490665"/>
            <a:ext cx="5824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University Legal Assistance</a:t>
            </a:r>
          </a:p>
          <a:p>
            <a:pPr algn="ctr"/>
            <a:r>
              <a:rPr lang="en-US" sz="2400" b="1" dirty="0" smtClean="0"/>
              <a:t>Responsible Growth * NE Washington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73" y="4554543"/>
            <a:ext cx="1648975" cy="164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0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know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046" y="1832738"/>
            <a:ext cx="6817661" cy="4819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22729" y="2138082"/>
            <a:ext cx="344244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We do know that PacWest wants, to run a </a:t>
            </a:r>
            <a:r>
              <a:rPr lang="en-US" sz="2800" b="1" dirty="0" smtClean="0"/>
              <a:t>2.5 to a 3.5 </a:t>
            </a:r>
            <a:r>
              <a:rPr lang="en-US" sz="2800" b="1" dirty="0" smtClean="0"/>
              <a:t>mile spur line up the to the South Bench to haul in</a:t>
            </a:r>
            <a:r>
              <a:rPr lang="en-US" sz="2800" b="1" dirty="0"/>
              <a:t> </a:t>
            </a:r>
            <a:r>
              <a:rPr lang="en-US" sz="2800" b="1" dirty="0" smtClean="0"/>
              <a:t>the raw materials and take out the bi-products and silicon. 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73923">
            <a:off x="5445507" y="2913688"/>
            <a:ext cx="1703294" cy="12774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0636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678" y="446710"/>
            <a:ext cx="8761413" cy="706964"/>
          </a:xfrm>
        </p:spPr>
        <p:txBody>
          <a:bodyPr/>
          <a:lstStyle/>
          <a:p>
            <a:r>
              <a:rPr lang="en-US" dirty="0" smtClean="0"/>
              <a:t>What </a:t>
            </a:r>
            <a:r>
              <a:rPr lang="en-US" smtClean="0"/>
              <a:t>we know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729" y="800192"/>
            <a:ext cx="8250925" cy="53899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09282" y="2219843"/>
            <a:ext cx="344244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We know about how far out the loop railroad will have to go in order to get up the grade to the location of the proposed silicon metal smelte</a:t>
            </a:r>
            <a:r>
              <a:rPr lang="en-US" sz="2800" dirty="0" smtClean="0"/>
              <a:t>r.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38133">
            <a:off x="6542260" y="3638699"/>
            <a:ext cx="1177986" cy="8834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469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" t="3325" r="5126" b="5811"/>
          <a:stretch/>
        </p:blipFill>
        <p:spPr>
          <a:xfrm>
            <a:off x="3200401" y="461756"/>
            <a:ext cx="8054788" cy="62501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11211" y="739588"/>
            <a:ext cx="279335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We know how many tons per year of raw materials will be railed/truck in. We know the number of trains and trucks that will be added to our road and track system.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9402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smtClean="0"/>
              <a:t>we know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179" y="2353234"/>
            <a:ext cx="7847149" cy="4083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36176" y="2164976"/>
            <a:ext cx="25280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We know the proposed silicon metal smelter will look very similar to this Iceland silicon metal smelter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0182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know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024" y="2071907"/>
            <a:ext cx="8888505" cy="46253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78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know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35" y="2177366"/>
            <a:ext cx="7589165" cy="44744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09282" y="2245659"/>
            <a:ext cx="30255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We know that it has been compared to the Niagara Falls silicon metals smelter.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9045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know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342" y="1680632"/>
            <a:ext cx="7446025" cy="49664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84094" y="2191871"/>
            <a:ext cx="298524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Niagara Falls silicon metal smelter. The holding bins for the raw materials – coal, crystalline silica, carbon, and wood chips.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00276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0" b="23955"/>
          <a:stretch/>
        </p:blipFill>
        <p:spPr>
          <a:xfrm>
            <a:off x="4185634" y="639225"/>
            <a:ext cx="7968005" cy="62187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41668" y="2215166"/>
            <a:ext cx="34000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Burnsville, Mississippi Silicon Chemical </a:t>
            </a:r>
            <a:r>
              <a:rPr lang="en-US" sz="2800" b="1" dirty="0" smtClean="0"/>
              <a:t>Smelter  Grand Opening Nov. 29, 2015.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80" y="4461935"/>
            <a:ext cx="3354410" cy="223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60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know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468" y="1882588"/>
            <a:ext cx="7722547" cy="4648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55494" y="2286000"/>
            <a:ext cx="352313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We know the chemical process of converting one metal, crystalline silica, to a whole new metal, silicon metal.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775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we know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035" y="2151530"/>
            <a:ext cx="8113360" cy="4567822"/>
          </a:xfrm>
        </p:spPr>
      </p:pic>
      <p:sp>
        <p:nvSpPr>
          <p:cNvPr id="5" name="TextBox 4"/>
          <p:cNvSpPr txBox="1"/>
          <p:nvPr/>
        </p:nvSpPr>
        <p:spPr>
          <a:xfrm>
            <a:off x="349624" y="2151530"/>
            <a:ext cx="30255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We know what the inside of a silicon metal smelter looks like. This is one of the sub arc furnaces</a:t>
            </a:r>
            <a:r>
              <a:rPr lang="en-US" sz="2800" b="1" dirty="0"/>
              <a:t> </a:t>
            </a:r>
            <a:r>
              <a:rPr lang="en-US" sz="2800" b="1" dirty="0" smtClean="0"/>
              <a:t>in the PCC silicon smelter in Iceland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0173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3353" y="647700"/>
            <a:ext cx="2793158" cy="533400"/>
          </a:xfrm>
        </p:spPr>
        <p:txBody>
          <a:bodyPr/>
          <a:lstStyle/>
          <a:p>
            <a:r>
              <a:rPr lang="en-US" dirty="0" smtClean="0"/>
              <a:t>What we know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14459"/>
            <a:ext cx="5105399" cy="66069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33400" y="1473200"/>
            <a:ext cx="4359876" cy="473710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We know that PacWest Silicon (formerly known as </a:t>
            </a:r>
            <a:r>
              <a:rPr lang="en-US" sz="2000" b="1" dirty="0" err="1" smtClean="0">
                <a:solidFill>
                  <a:srgbClr val="FF0000"/>
                </a:solidFill>
              </a:rPr>
              <a:t>HiTest</a:t>
            </a:r>
            <a:r>
              <a:rPr lang="en-US" sz="2000" b="1" dirty="0" smtClean="0">
                <a:solidFill>
                  <a:srgbClr val="FF0000"/>
                </a:solidFill>
              </a:rPr>
              <a:t> Sand) was awarded a $350,000 Project of Statewide Significance for a proposal to build a Silicon Smelter in Pend Oreille County. 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“The project aligns well with Commerce’s commitment to strengthen underserved and rural communities.”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Brian </a:t>
            </a:r>
            <a:r>
              <a:rPr lang="en-US" sz="2000" b="1" dirty="0" err="1" smtClean="0">
                <a:solidFill>
                  <a:srgbClr val="FF0000"/>
                </a:solidFill>
              </a:rPr>
              <a:t>Bonlender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Director, Dept. of Commerce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91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we know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345" y="1883656"/>
            <a:ext cx="7907971" cy="46471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49624" y="2164976"/>
            <a:ext cx="26759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We know that this the silicon smelter in Beverly, Ohio.  We know those are toxic fugitive emissions.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6900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know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836" y="1815353"/>
            <a:ext cx="9500136" cy="4800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01706" y="2084294"/>
            <a:ext cx="170777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We know that this is hot molten metals being poured in the molds.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1968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know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" t="17276" r="18797" b="5809"/>
          <a:stretch/>
        </p:blipFill>
        <p:spPr>
          <a:xfrm>
            <a:off x="2996582" y="1680632"/>
            <a:ext cx="8722188" cy="4954946"/>
          </a:xfrm>
        </p:spPr>
      </p:pic>
      <p:sp>
        <p:nvSpPr>
          <p:cNvPr id="9" name="TextBox 8"/>
          <p:cNvSpPr txBox="1"/>
          <p:nvPr/>
        </p:nvSpPr>
        <p:spPr>
          <a:xfrm>
            <a:off x="247136" y="2125361"/>
            <a:ext cx="24589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We know that this is the Burnsville, Mississippi silicon smelter spewing out fugitive emissions from the building. 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47136" y="6215449"/>
            <a:ext cx="2458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Roger Castle photo,</a:t>
            </a:r>
          </a:p>
          <a:p>
            <a:r>
              <a:rPr lang="en-US" sz="1600" b="1" dirty="0" smtClean="0"/>
              <a:t>2017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2779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know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41" y="1815352"/>
            <a:ext cx="8008538" cy="48230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89965" y="2259106"/>
            <a:ext cx="298524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 know that there are seven silicon metal smelters in North America. The proposed Newport silicon metal smelter will be the second largest producer of silicon at 73,000 tons per year.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2377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know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470" y="496733"/>
            <a:ext cx="6173230" cy="6216401"/>
          </a:xfrm>
        </p:spPr>
      </p:pic>
      <p:sp>
        <p:nvSpPr>
          <p:cNvPr id="5" name="TextBox 4"/>
          <p:cNvSpPr txBox="1"/>
          <p:nvPr/>
        </p:nvSpPr>
        <p:spPr>
          <a:xfrm>
            <a:off x="338174" y="2586417"/>
            <a:ext cx="399527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The </a:t>
            </a:r>
            <a:r>
              <a:rPr lang="en-US" sz="2800" b="1" dirty="0" err="1" smtClean="0"/>
              <a:t>Ferroglobe</a:t>
            </a:r>
            <a:r>
              <a:rPr lang="en-US" sz="2800" b="1" dirty="0" smtClean="0"/>
              <a:t> silicon metal smelter in  Alloy, West Virginia is the largest producer of silicon metal in North America at 75,000 tons per year.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9683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we do know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4403" y="2401972"/>
            <a:ext cx="8540374" cy="445602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320,256 </a:t>
            </a:r>
            <a:r>
              <a:rPr lang="en-US" sz="2400" dirty="0" err="1" smtClean="0"/>
              <a:t>tpy</a:t>
            </a:r>
            <a:r>
              <a:rPr lang="en-US" sz="2400" dirty="0" smtClean="0"/>
              <a:t> of regulated greenhouse gases </a:t>
            </a:r>
          </a:p>
          <a:p>
            <a:r>
              <a:rPr lang="en-US" sz="2400" dirty="0" smtClean="0"/>
              <a:t>760 </a:t>
            </a:r>
            <a:r>
              <a:rPr lang="en-US" sz="2400" dirty="0" err="1" smtClean="0"/>
              <a:t>tpy</a:t>
            </a:r>
            <a:r>
              <a:rPr lang="en-US" sz="2400" dirty="0" smtClean="0"/>
              <a:t> of regulated  sulfur dioxide (acid rain)</a:t>
            </a:r>
          </a:p>
          <a:p>
            <a:r>
              <a:rPr lang="en-US" sz="2400" dirty="0" smtClean="0"/>
              <a:t>601 </a:t>
            </a:r>
            <a:r>
              <a:rPr lang="en-US" sz="2400" dirty="0" err="1" smtClean="0"/>
              <a:t>tpy</a:t>
            </a:r>
            <a:r>
              <a:rPr lang="en-US" sz="2400" dirty="0" smtClean="0"/>
              <a:t> of regulated carbon dioxide </a:t>
            </a:r>
          </a:p>
          <a:p>
            <a:r>
              <a:rPr lang="en-US" sz="2400" dirty="0" smtClean="0"/>
              <a:t>Carbon Monoxide</a:t>
            </a:r>
          </a:p>
          <a:p>
            <a:r>
              <a:rPr lang="en-US" sz="2400" dirty="0" smtClean="0"/>
              <a:t>89  	</a:t>
            </a:r>
            <a:r>
              <a:rPr lang="en-US" sz="2400" dirty="0" err="1" smtClean="0"/>
              <a:t>tpy</a:t>
            </a:r>
            <a:r>
              <a:rPr lang="en-US" sz="2400" dirty="0" smtClean="0"/>
              <a:t> regulated particulate matter PM10 </a:t>
            </a:r>
          </a:p>
          <a:p>
            <a:r>
              <a:rPr lang="en-US" sz="2400" dirty="0" smtClean="0"/>
              <a:t>85 	</a:t>
            </a:r>
            <a:r>
              <a:rPr lang="en-US" sz="2400" dirty="0" err="1" smtClean="0"/>
              <a:t>tpy</a:t>
            </a:r>
            <a:r>
              <a:rPr lang="en-US" sz="2400" dirty="0" smtClean="0"/>
              <a:t> of regulated particulate matter </a:t>
            </a:r>
            <a:r>
              <a:rPr lang="hr-HR" sz="2400" dirty="0" smtClean="0"/>
              <a:t>PM2.5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20  	 </a:t>
            </a:r>
            <a:r>
              <a:rPr lang="en-US" sz="2400" dirty="0" err="1" smtClean="0"/>
              <a:t>tpy</a:t>
            </a:r>
            <a:r>
              <a:rPr lang="en-US" sz="2400" dirty="0" smtClean="0"/>
              <a:t> of regulated VOC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6221186"/>
            <a:ext cx="5241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Pac West Silicon, LLC. data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76518" y="2218765"/>
            <a:ext cx="258183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We know that the proposed Newport silicon metal smelter will produce this amount of regulated pollution with 1 stack and 2 furnaces; double the numbers with 2 stacks and four furnaces.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7876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Particulate Matter 174 tons per year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1534" y="2353235"/>
            <a:ext cx="7873584" cy="4187008"/>
          </a:xfrm>
        </p:spPr>
        <p:txBody>
          <a:bodyPr>
            <a:normAutofit fontScale="70000" lnSpcReduction="20000"/>
          </a:bodyPr>
          <a:lstStyle/>
          <a:p>
            <a:endParaRPr lang="en-US" sz="2400" b="1" dirty="0" smtClean="0"/>
          </a:p>
          <a:p>
            <a:r>
              <a:rPr lang="en-US" sz="2400" b="1" dirty="0" smtClean="0"/>
              <a:t>Exposure </a:t>
            </a:r>
            <a:r>
              <a:rPr lang="en-US" sz="2400" b="1" dirty="0"/>
              <a:t>to such particles can affect both your lungs and your heart. Numerous scientific studies have linked particle pollution exposure to a variety of problems, including:</a:t>
            </a:r>
          </a:p>
          <a:p>
            <a:r>
              <a:rPr lang="en-US" sz="2400" b="1" dirty="0"/>
              <a:t>premature death in people with heart or lung disease</a:t>
            </a:r>
          </a:p>
          <a:p>
            <a:r>
              <a:rPr lang="en-US" sz="2400" b="1" dirty="0"/>
              <a:t>nonfatal heart attacks</a:t>
            </a:r>
          </a:p>
          <a:p>
            <a:r>
              <a:rPr lang="en-US" sz="2400" b="1" dirty="0"/>
              <a:t>irregular heartbeat</a:t>
            </a:r>
          </a:p>
          <a:p>
            <a:r>
              <a:rPr lang="en-US" sz="2400" b="1" dirty="0"/>
              <a:t>aggravated </a:t>
            </a:r>
            <a:r>
              <a:rPr lang="en-US" sz="2400" b="1" dirty="0">
                <a:hlinkClick r:id="rId2"/>
              </a:rPr>
              <a:t>asthma</a:t>
            </a:r>
            <a:endParaRPr lang="en-US" sz="2400" b="1" dirty="0"/>
          </a:p>
          <a:p>
            <a:r>
              <a:rPr lang="en-US" sz="2400" b="1" dirty="0"/>
              <a:t>decreased lung function</a:t>
            </a:r>
          </a:p>
          <a:p>
            <a:r>
              <a:rPr lang="en-US" sz="2400" b="1" dirty="0"/>
              <a:t>increased respiratory symptoms, such as irritation of the airways, coughing or difficulty breathing.</a:t>
            </a:r>
          </a:p>
          <a:p>
            <a:r>
              <a:rPr lang="en-US" sz="2400" b="1" dirty="0"/>
              <a:t>People with heart or lung diseases, children, and older adults are the most likely to be affected by particle pollution exposure.</a:t>
            </a:r>
          </a:p>
          <a:p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5" y="2581836"/>
            <a:ext cx="4053959" cy="28323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575" y="608678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4C2C92"/>
                </a:solidFill>
                <a:latin typeface="a" charset="0"/>
                <a:hlinkClick r:id="rId4" tooltip="Go to the home page"/>
              </a:rPr>
              <a:t>US EPA</a:t>
            </a:r>
            <a:endParaRPr lang="en-US" b="1" dirty="0">
              <a:solidFill>
                <a:srgbClr val="000000"/>
              </a:solidFill>
              <a:latin typeface="Merriweather" charset="0"/>
            </a:endParaRPr>
          </a:p>
          <a:p>
            <a:r>
              <a:rPr lang="en-US" dirty="0">
                <a:solidFill>
                  <a:srgbClr val="0071BC"/>
                </a:solidFill>
                <a:latin typeface="Arial" charset="0"/>
              </a:rPr>
              <a:t>United States Environmental Protection Agency</a:t>
            </a:r>
            <a:endParaRPr lang="en-US" b="0" i="0" u="none" strike="noStrike" dirty="0">
              <a:solidFill>
                <a:srgbClr val="0071BC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35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Carbon Dioxide</a:t>
            </a:r>
            <a:r>
              <a:rPr lang="en-US" dirty="0" smtClean="0"/>
              <a:t>	</a:t>
            </a:r>
            <a:r>
              <a:rPr lang="en-US" b="1" dirty="0"/>
              <a:t> 601 </a:t>
            </a:r>
            <a:r>
              <a:rPr lang="en-US" b="1" dirty="0" smtClean="0"/>
              <a:t>tons per year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0282" y="2370133"/>
            <a:ext cx="7691718" cy="3818964"/>
          </a:xfrm>
        </p:spPr>
        <p:txBody>
          <a:bodyPr>
            <a:noAutofit/>
          </a:bodyPr>
          <a:lstStyle/>
          <a:p>
            <a:r>
              <a:rPr lang="en-US" sz="2000" b="1" dirty="0"/>
              <a:t>CO is a colorless, odorless gas that can be harmful when inhaled in large amounts. </a:t>
            </a:r>
            <a:r>
              <a:rPr lang="en-US" sz="2000" b="1" u="sng" dirty="0"/>
              <a:t>CO is released when something is burned</a:t>
            </a:r>
            <a:r>
              <a:rPr lang="en-US" sz="2000" b="1" dirty="0"/>
              <a:t>. </a:t>
            </a:r>
            <a:endParaRPr lang="en-US" sz="2000" b="1" dirty="0" smtClean="0"/>
          </a:p>
          <a:p>
            <a:r>
              <a:rPr lang="en-US" sz="2000" b="1" dirty="0" smtClean="0"/>
              <a:t>Breathing </a:t>
            </a:r>
            <a:r>
              <a:rPr lang="en-US" sz="2000" b="1" dirty="0"/>
              <a:t>air with a high concentration of CO reduces the amount of oxygen that can be transported in the blood stream to critical organs like the heart and brain.</a:t>
            </a:r>
          </a:p>
          <a:p>
            <a:r>
              <a:rPr lang="en-US" sz="2000" b="1" dirty="0"/>
              <a:t>At very high levels, which are  possible indoors or in other enclosed environments, CO can cause dizziness, confusion, unconsciousness and death.</a:t>
            </a:r>
          </a:p>
          <a:p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18247" y="599651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4C2C92"/>
                </a:solidFill>
                <a:latin typeface="a" charset="0"/>
                <a:hlinkClick r:id="rId2" tooltip="Go to the home page"/>
              </a:rPr>
              <a:t>US EPA</a:t>
            </a:r>
            <a:endParaRPr lang="en-US" b="1" dirty="0">
              <a:solidFill>
                <a:srgbClr val="000000"/>
              </a:solidFill>
              <a:latin typeface="Merriweather" charset="0"/>
            </a:endParaRPr>
          </a:p>
          <a:p>
            <a:r>
              <a:rPr lang="en-US" dirty="0">
                <a:solidFill>
                  <a:srgbClr val="0071BC"/>
                </a:solidFill>
                <a:latin typeface="Arial" charset="0"/>
              </a:rPr>
              <a:t>United States Environmental Protection Agency</a:t>
            </a:r>
            <a:endParaRPr lang="en-US" b="0" i="0" u="none" strike="noStrike" dirty="0">
              <a:solidFill>
                <a:srgbClr val="0071BC"/>
              </a:solidFill>
              <a:effectLst/>
              <a:latin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784" y="2907976"/>
            <a:ext cx="4229498" cy="23386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825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Sulfur Dioxide</a:t>
            </a:r>
            <a:r>
              <a:rPr lang="en-US" dirty="0" smtClean="0"/>
              <a:t>	</a:t>
            </a:r>
            <a:r>
              <a:rPr lang="en-US" b="1" dirty="0"/>
              <a:t> 760 </a:t>
            </a:r>
            <a:r>
              <a:rPr lang="en-US" b="1" dirty="0" smtClean="0"/>
              <a:t>tons per year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2460813"/>
            <a:ext cx="12192000" cy="3750856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Short-term </a:t>
            </a:r>
            <a:r>
              <a:rPr lang="en-US" sz="2000" b="1" dirty="0"/>
              <a:t>exposures to SO</a:t>
            </a:r>
            <a:r>
              <a:rPr lang="en-US" sz="2000" b="1" baseline="-25000" dirty="0"/>
              <a:t>2</a:t>
            </a:r>
            <a:r>
              <a:rPr lang="en-US" sz="2000" b="1" dirty="0"/>
              <a:t> can harm the human respiratory system and make breathing difficult. Children, the elderly, and those who suffer from asthma are particularly sensitive to effects of SO</a:t>
            </a:r>
            <a:r>
              <a:rPr lang="en-US" sz="2000" b="1" baseline="-25000" dirty="0"/>
              <a:t>2</a:t>
            </a:r>
            <a:r>
              <a:rPr lang="en-US" sz="2000" b="1" dirty="0"/>
              <a:t>.</a:t>
            </a:r>
          </a:p>
          <a:p>
            <a:r>
              <a:rPr lang="en-US" sz="2000" b="1" dirty="0"/>
              <a:t>SO</a:t>
            </a:r>
            <a:r>
              <a:rPr lang="en-US" sz="2000" b="1" baseline="-25000" dirty="0"/>
              <a:t>2</a:t>
            </a:r>
            <a:r>
              <a:rPr lang="en-US" sz="2000" b="1" dirty="0"/>
              <a:t> emissions that lead to high concentrations of SO</a:t>
            </a:r>
            <a:r>
              <a:rPr lang="en-US" sz="2000" b="1" baseline="-25000" dirty="0"/>
              <a:t>2</a:t>
            </a:r>
            <a:r>
              <a:rPr lang="en-US" sz="2000" b="1" dirty="0"/>
              <a:t> in the air generally also lead to the formation of other sulfur oxides (</a:t>
            </a:r>
            <a:r>
              <a:rPr lang="en-US" sz="2000" b="1" dirty="0" err="1"/>
              <a:t>SO</a:t>
            </a:r>
            <a:r>
              <a:rPr lang="en-US" sz="2000" b="1" baseline="-25000" dirty="0" err="1"/>
              <a:t>x</a:t>
            </a:r>
            <a:r>
              <a:rPr lang="en-US" sz="2000" b="1" dirty="0"/>
              <a:t>). </a:t>
            </a:r>
            <a:r>
              <a:rPr lang="en-US" sz="2000" b="1" dirty="0" err="1"/>
              <a:t>SO</a:t>
            </a:r>
            <a:r>
              <a:rPr lang="en-US" sz="2000" b="1" baseline="-25000" dirty="0" err="1"/>
              <a:t>x</a:t>
            </a:r>
            <a:r>
              <a:rPr lang="en-US" sz="2000" b="1" dirty="0"/>
              <a:t> can react with other compounds in the atmosphere to form small particles. These particles contribute to particulate matter (PM) pollution: particles may penetrate deeply into sensitive parts of the lungs and cause additional health problems.</a:t>
            </a:r>
          </a:p>
          <a:p>
            <a:r>
              <a:rPr lang="en-US" sz="2000" b="1" dirty="0"/>
              <a:t>  At high concentrations, gaseous </a:t>
            </a:r>
            <a:r>
              <a:rPr lang="en-US" sz="2000" b="1" dirty="0" err="1"/>
              <a:t>SOx</a:t>
            </a:r>
            <a:r>
              <a:rPr lang="en-US" sz="2000" b="1" dirty="0"/>
              <a:t> can harm trees and plants by damaging foliage and decreasing growth.  </a:t>
            </a:r>
          </a:p>
          <a:p>
            <a:r>
              <a:rPr lang="en-US" sz="2000" b="1" dirty="0"/>
              <a:t>SO</a:t>
            </a:r>
            <a:r>
              <a:rPr lang="en-US" sz="2000" b="1" baseline="-25000" dirty="0"/>
              <a:t>2</a:t>
            </a:r>
            <a:r>
              <a:rPr lang="en-US" sz="2000" b="1" dirty="0"/>
              <a:t> and other sulfur oxides can contribute to acid rain which can harm sensitive ecosystems. </a:t>
            </a:r>
            <a:r>
              <a:rPr lang="en-US" sz="2000" dirty="0" smtClean="0"/>
              <a:t> </a:t>
            </a:r>
            <a:r>
              <a:rPr lang="en-US" sz="2000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047" y="6211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4C2C92"/>
                </a:solidFill>
                <a:latin typeface="a" charset="0"/>
                <a:hlinkClick r:id="rId2" tooltip="Go to the home page"/>
              </a:rPr>
              <a:t>US EPA</a:t>
            </a:r>
            <a:endParaRPr lang="en-US" b="1" dirty="0">
              <a:solidFill>
                <a:srgbClr val="000000"/>
              </a:solidFill>
              <a:latin typeface="Merriweather" charset="0"/>
            </a:endParaRPr>
          </a:p>
          <a:p>
            <a:r>
              <a:rPr lang="en-US" dirty="0">
                <a:solidFill>
                  <a:srgbClr val="0071BC"/>
                </a:solidFill>
                <a:latin typeface="Arial" charset="0"/>
              </a:rPr>
              <a:t>United States Environmental Protection Agency</a:t>
            </a:r>
            <a:endParaRPr lang="en-US" b="0" i="0" u="none" strike="noStrike" dirty="0">
              <a:solidFill>
                <a:srgbClr val="0071BC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42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10113681" cy="706964"/>
          </a:xfrm>
        </p:spPr>
        <p:txBody>
          <a:bodyPr/>
          <a:lstStyle/>
          <a:p>
            <a:r>
              <a:rPr lang="en-US" b="1" dirty="0" smtClean="0"/>
              <a:t>Greenhouse Gases</a:t>
            </a:r>
            <a:r>
              <a:rPr lang="en-US" dirty="0" smtClean="0"/>
              <a:t>	</a:t>
            </a:r>
            <a:r>
              <a:rPr lang="en-US" b="1" dirty="0"/>
              <a:t> 320,256 </a:t>
            </a:r>
            <a:r>
              <a:rPr lang="en-US" b="1" dirty="0" smtClean="0"/>
              <a:t>tons  per year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9562" y="2603500"/>
            <a:ext cx="9175697" cy="3552371"/>
          </a:xfrm>
        </p:spPr>
        <p:txBody>
          <a:bodyPr>
            <a:normAutofit/>
          </a:bodyPr>
          <a:lstStyle/>
          <a:p>
            <a:r>
              <a:rPr lang="en-US" sz="2000" b="1" dirty="0"/>
              <a:t>Gases that trap heat in the atmosphere are called greenhouse gases</a:t>
            </a:r>
            <a:r>
              <a:rPr lang="en-US" sz="2000" b="1" dirty="0" smtClean="0"/>
              <a:t>.</a:t>
            </a:r>
          </a:p>
          <a:p>
            <a:r>
              <a:rPr lang="en-US" sz="2000" b="1" dirty="0"/>
              <a:t>The largest source of greenhouse gas emissions from human activities in the United States is from burning fossil fuels for electricity, heat, and  </a:t>
            </a:r>
            <a:endParaRPr lang="en-US" sz="2000" b="1" dirty="0" smtClean="0"/>
          </a:p>
          <a:p>
            <a:r>
              <a:rPr lang="en-US" sz="2000" b="1" dirty="0"/>
              <a:t>(22 percent of 2016 greenhouse gas emissions) – Greenhouse gas emissions from industry primarily come from burning fossil fuels for energy, as well as greenhouse gas emissions from certain chemical reactions necessary to produce goods from raw materials.</a:t>
            </a:r>
          </a:p>
        </p:txBody>
      </p:sp>
      <p:sp>
        <p:nvSpPr>
          <p:cNvPr id="5" name="Rectangle 4"/>
          <p:cNvSpPr/>
          <p:nvPr/>
        </p:nvSpPr>
        <p:spPr>
          <a:xfrm>
            <a:off x="277586" y="615587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4C2C92"/>
                </a:solidFill>
                <a:latin typeface="a" charset="0"/>
                <a:hlinkClick r:id="rId2" tooltip="Go to the home page"/>
              </a:rPr>
              <a:t>US EPA</a:t>
            </a:r>
            <a:endParaRPr lang="en-US" b="1" dirty="0">
              <a:solidFill>
                <a:srgbClr val="000000"/>
              </a:solidFill>
              <a:latin typeface="Merriweather" charset="0"/>
            </a:endParaRPr>
          </a:p>
          <a:p>
            <a:r>
              <a:rPr lang="en-US" dirty="0">
                <a:solidFill>
                  <a:srgbClr val="0071BC"/>
                </a:solidFill>
                <a:latin typeface="Arial" charset="0"/>
              </a:rPr>
              <a:t>United States Environmental Protection Agency</a:t>
            </a:r>
            <a:endParaRPr lang="en-US" b="0" i="0" u="none" strike="noStrike" dirty="0">
              <a:solidFill>
                <a:srgbClr val="0071BC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35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know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293637"/>
            <a:ext cx="34511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We know that PacWest Silicon wants to build a $350 million silicon metals smelter on 188 acres of public land that is not zoned for industrial use. And, we know PacWest purchased the property.</a:t>
            </a:r>
            <a:endParaRPr lang="en-US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6833286" y="4226012"/>
            <a:ext cx="518413" cy="28420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111" y="1664735"/>
            <a:ext cx="8062976" cy="5018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Oval 20"/>
          <p:cNvSpPr/>
          <p:nvPr/>
        </p:nvSpPr>
        <p:spPr>
          <a:xfrm>
            <a:off x="6711521" y="3979572"/>
            <a:ext cx="380971" cy="3885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48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376" y="973668"/>
            <a:ext cx="10381130" cy="706964"/>
          </a:xfrm>
        </p:spPr>
        <p:txBody>
          <a:bodyPr/>
          <a:lstStyle/>
          <a:p>
            <a:r>
              <a:rPr lang="en-US" b="1" dirty="0" smtClean="0"/>
              <a:t>Greenhouse Gases   </a:t>
            </a:r>
            <a:r>
              <a:rPr lang="en-US" b="1" smtClean="0"/>
              <a:t>320,256 tons per year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706" y="2361453"/>
            <a:ext cx="6521823" cy="4281394"/>
          </a:xfrm>
        </p:spPr>
        <p:txBody>
          <a:bodyPr/>
          <a:lstStyle/>
          <a:p>
            <a:r>
              <a:rPr lang="en-US" b="1" dirty="0">
                <a:hlinkClick r:id="rId3"/>
              </a:rPr>
              <a:t>Carbon dioxide (CO</a:t>
            </a:r>
            <a:r>
              <a:rPr lang="en-US" b="1" baseline="-25000" dirty="0">
                <a:hlinkClick r:id="rId3"/>
              </a:rPr>
              <a:t>2</a:t>
            </a:r>
            <a:r>
              <a:rPr lang="en-US" b="1" dirty="0" smtClean="0">
                <a:hlinkClick r:id="rId3"/>
              </a:rPr>
              <a:t>)</a:t>
            </a:r>
            <a:endParaRPr lang="en-US" b="1" dirty="0" smtClean="0"/>
          </a:p>
          <a:p>
            <a:r>
              <a:rPr lang="en-US" b="1" dirty="0" smtClean="0">
                <a:hlinkClick r:id="rId4"/>
              </a:rPr>
              <a:t>Methane </a:t>
            </a:r>
            <a:r>
              <a:rPr lang="en-US" b="1" dirty="0">
                <a:hlinkClick r:id="rId4"/>
              </a:rPr>
              <a:t>(CH</a:t>
            </a:r>
            <a:r>
              <a:rPr lang="en-US" b="1" baseline="-25000" dirty="0">
                <a:hlinkClick r:id="rId4"/>
              </a:rPr>
              <a:t>4</a:t>
            </a:r>
            <a:r>
              <a:rPr lang="en-US" b="1" dirty="0" smtClean="0">
                <a:hlinkClick r:id="rId4"/>
              </a:rPr>
              <a:t>)</a:t>
            </a:r>
            <a:endParaRPr lang="en-US" b="1" dirty="0" smtClean="0"/>
          </a:p>
          <a:p>
            <a:r>
              <a:rPr lang="en-US" b="1" dirty="0">
                <a:hlinkClick r:id="rId5"/>
              </a:rPr>
              <a:t>Nitrous oxide (N</a:t>
            </a:r>
            <a:r>
              <a:rPr lang="en-US" b="1" baseline="-25000" dirty="0">
                <a:hlinkClick r:id="rId5"/>
              </a:rPr>
              <a:t>2</a:t>
            </a:r>
            <a:r>
              <a:rPr lang="en-US" b="1" dirty="0">
                <a:hlinkClick r:id="rId5"/>
              </a:rPr>
              <a:t>O</a:t>
            </a:r>
            <a:r>
              <a:rPr lang="en-US" b="1" dirty="0" smtClean="0">
                <a:hlinkClick r:id="rId5"/>
              </a:rPr>
              <a:t>)</a:t>
            </a:r>
            <a:endParaRPr lang="en-US" b="1" dirty="0" smtClean="0"/>
          </a:p>
          <a:p>
            <a:r>
              <a:rPr lang="en-US" b="1" dirty="0">
                <a:hlinkClick r:id="rId5"/>
              </a:rPr>
              <a:t>Nitrous oxide (N</a:t>
            </a:r>
            <a:r>
              <a:rPr lang="en-US" b="1" baseline="-25000" dirty="0">
                <a:hlinkClick r:id="rId5"/>
              </a:rPr>
              <a:t>2</a:t>
            </a:r>
            <a:r>
              <a:rPr lang="en-US" b="1" dirty="0">
                <a:hlinkClick r:id="rId5"/>
              </a:rPr>
              <a:t>O</a:t>
            </a:r>
            <a:r>
              <a:rPr lang="en-US" b="1" dirty="0" smtClean="0">
                <a:hlinkClick r:id="rId5"/>
              </a:rPr>
              <a:t>)</a:t>
            </a:r>
            <a:endParaRPr lang="en-US" b="1" dirty="0" smtClean="0"/>
          </a:p>
          <a:p>
            <a:r>
              <a:rPr lang="en-US" b="1" dirty="0">
                <a:hlinkClick r:id="rId6"/>
              </a:rPr>
              <a:t>Fluorinated gases</a:t>
            </a:r>
            <a:endParaRPr lang="en-US" b="1" dirty="0"/>
          </a:p>
          <a:p>
            <a:pPr lvl="1"/>
            <a:r>
              <a:rPr lang="en-US" b="1" dirty="0"/>
              <a:t>Hydrofluorocarbons, perfluorocarbons, sulfur hexafluoride, and nitrogen </a:t>
            </a:r>
            <a:r>
              <a:rPr lang="en-US" b="1" dirty="0" err="1"/>
              <a:t>trifluoride</a:t>
            </a:r>
            <a:r>
              <a:rPr lang="en-US" b="1" dirty="0"/>
              <a:t> are synthetic, powerful greenhouse gases that are emitted from a variety of industrial processes. 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1706" y="610452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4C2C92"/>
                </a:solidFill>
                <a:latin typeface="a" charset="0"/>
                <a:hlinkClick r:id="rId7" tooltip="Go to the home page"/>
              </a:rPr>
              <a:t>US EPA</a:t>
            </a:r>
            <a:endParaRPr lang="en-US" b="1" dirty="0">
              <a:solidFill>
                <a:srgbClr val="000000"/>
              </a:solidFill>
              <a:latin typeface="Merriweather" charset="0"/>
            </a:endParaRPr>
          </a:p>
          <a:p>
            <a:r>
              <a:rPr lang="en-US" dirty="0">
                <a:solidFill>
                  <a:srgbClr val="0071BC"/>
                </a:solidFill>
                <a:latin typeface="Arial" charset="0"/>
              </a:rPr>
              <a:t>United States Environmental Protection Agency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799" y="2505480"/>
            <a:ext cx="5865006" cy="34550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657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459" y="933327"/>
            <a:ext cx="11201400" cy="706964"/>
          </a:xfrm>
        </p:spPr>
        <p:txBody>
          <a:bodyPr/>
          <a:lstStyle/>
          <a:p>
            <a:r>
              <a:rPr lang="en-US" dirty="0" smtClean="0"/>
              <a:t>Volatile </a:t>
            </a:r>
            <a:r>
              <a:rPr lang="en-US" smtClean="0"/>
              <a:t>Organic Compounds 20 tons per year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048" y="2366682"/>
            <a:ext cx="11752728" cy="4276165"/>
          </a:xfrm>
        </p:spPr>
        <p:txBody>
          <a:bodyPr>
            <a:normAutofit/>
          </a:bodyPr>
          <a:lstStyle/>
          <a:p>
            <a:r>
              <a:rPr lang="en-US" dirty="0"/>
              <a:t>Volatile organic compounds (VOCs) are emitted as gases from certain solids or liquids. VOCs include a variety of chemicals, some of which may have short- and long-term adverse health effects. Concentrations of many VOCs are consistently higher indoors (up to ten times higher) than outdoors. VOCs are emitted by a wide array of products numbering in the thousands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There are about “200 different VOC </a:t>
            </a:r>
            <a:r>
              <a:rPr lang="en-US" dirty="0"/>
              <a:t>compounds </a:t>
            </a:r>
            <a:r>
              <a:rPr lang="en-US" dirty="0" smtClean="0"/>
              <a:t>emitted </a:t>
            </a:r>
            <a:r>
              <a:rPr lang="en-US" dirty="0"/>
              <a:t>from </a:t>
            </a:r>
            <a:r>
              <a:rPr lang="en-US" dirty="0" smtClean="0"/>
              <a:t>the PCC Silicon plant in Iceland </a:t>
            </a:r>
            <a:r>
              <a:rPr lang="en-US" dirty="0"/>
              <a:t>including some that can create </a:t>
            </a:r>
            <a:r>
              <a:rPr lang="en-US" dirty="0" err="1" smtClean="0"/>
              <a:t>odour</a:t>
            </a:r>
            <a:r>
              <a:rPr lang="en-US" dirty="0" smtClean="0"/>
              <a:t>.” </a:t>
            </a:r>
          </a:p>
          <a:p>
            <a:r>
              <a:rPr lang="en-US" dirty="0" err="1" smtClean="0"/>
              <a:t>Formaldhyde</a:t>
            </a:r>
            <a:r>
              <a:rPr lang="en-US" dirty="0" smtClean="0"/>
              <a:t> was detected in the VOC </a:t>
            </a:r>
            <a:r>
              <a:rPr lang="en-US" dirty="0"/>
              <a:t>exhaust from the </a:t>
            </a:r>
            <a:r>
              <a:rPr lang="en-US" dirty="0" smtClean="0"/>
              <a:t>PCC Silicon plant </a:t>
            </a:r>
            <a:r>
              <a:rPr lang="en-US" dirty="0"/>
              <a:t>but not from the residential areas. </a:t>
            </a:r>
            <a:endParaRPr lang="en-US" dirty="0" smtClean="0"/>
          </a:p>
          <a:p>
            <a:r>
              <a:rPr lang="en-US" dirty="0" smtClean="0"/>
              <a:t>“Anhydride </a:t>
            </a:r>
            <a:r>
              <a:rPr lang="en-US" dirty="0"/>
              <a:t>was then measured separately by NILA and a considerable amount was found at the plant inside the baghouse, but the actual concentration of anhydride was uncertain</a:t>
            </a:r>
            <a:r>
              <a:rPr lang="en-US" dirty="0" smtClean="0"/>
              <a:t>.”</a:t>
            </a:r>
            <a:r>
              <a:rPr lang="en-US" dirty="0"/>
              <a:t> 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2486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know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01" y="1115336"/>
            <a:ext cx="7476581" cy="56074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971245" y="5499279"/>
            <a:ext cx="2498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Clean air, water and environment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69746" y="5816105"/>
            <a:ext cx="2975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DOE Regulated Pollution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72061" y="5456281"/>
            <a:ext cx="2475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Unregulated pollution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35660" y="3476123"/>
            <a:ext cx="1262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We the People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469746" y="3476122"/>
            <a:ext cx="1674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Department of  Ecology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995355" y="3590450"/>
            <a:ext cx="1614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PacWest Silicon, LLC.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89397" y="2343955"/>
            <a:ext cx="36060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Difference among what the people want; what DOE wants and what PacWest Silicon, LLC. wants.</a:t>
            </a:r>
          </a:p>
          <a:p>
            <a:endParaRPr lang="en-US" sz="2400" b="1" dirty="0"/>
          </a:p>
          <a:p>
            <a:r>
              <a:rPr lang="en-US" sz="2400" b="1" dirty="0" smtClean="0"/>
              <a:t>No emissions</a:t>
            </a:r>
          </a:p>
          <a:p>
            <a:r>
              <a:rPr lang="en-US" sz="2400" b="1" dirty="0" smtClean="0"/>
              <a:t>Regulated emissions</a:t>
            </a:r>
          </a:p>
          <a:p>
            <a:r>
              <a:rPr lang="en-US" sz="2400" b="1" dirty="0" smtClean="0"/>
              <a:t>No regulated emissions/fugitive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790479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2" y="570256"/>
            <a:ext cx="8761413" cy="706964"/>
          </a:xfrm>
        </p:spPr>
        <p:txBody>
          <a:bodyPr/>
          <a:lstStyle/>
          <a:p>
            <a:r>
              <a:rPr lang="en-US" dirty="0" smtClean="0"/>
              <a:t>What we know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18" y="1131886"/>
            <a:ext cx="6505834" cy="53404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30306" y="1990165"/>
            <a:ext cx="474681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b="1" dirty="0" smtClean="0"/>
              <a:t>Points of Fugitive Emissions during the process</a:t>
            </a:r>
          </a:p>
          <a:p>
            <a:endParaRPr lang="en-US" b="1" dirty="0"/>
          </a:p>
          <a:p>
            <a:pPr marL="342900" indent="-342900">
              <a:buAutoNum type="arabicPeriod"/>
            </a:pPr>
            <a:r>
              <a:rPr lang="en-US" b="1" dirty="0" smtClean="0"/>
              <a:t>Raw Material transport and handling</a:t>
            </a:r>
          </a:p>
          <a:p>
            <a:pPr marL="342900" indent="-342900">
              <a:buAutoNum type="arabicPeriod"/>
            </a:pPr>
            <a:endParaRPr lang="en-US" b="1" dirty="0"/>
          </a:p>
          <a:p>
            <a:pPr marL="342900" indent="-342900">
              <a:buAutoNum type="arabicPeriod"/>
            </a:pPr>
            <a:r>
              <a:rPr lang="en-US" b="1" dirty="0" smtClean="0"/>
              <a:t>SAF (submerged arc </a:t>
            </a:r>
            <a:r>
              <a:rPr lang="en-US" b="1" dirty="0" err="1" smtClean="0"/>
              <a:t>furnance</a:t>
            </a:r>
            <a:r>
              <a:rPr lang="en-US" b="1" dirty="0" smtClean="0"/>
              <a:t>) Off Gas</a:t>
            </a:r>
          </a:p>
          <a:p>
            <a:endParaRPr lang="en-US" b="1" dirty="0"/>
          </a:p>
          <a:p>
            <a:r>
              <a:rPr lang="en-US" b="1" dirty="0" smtClean="0"/>
              <a:t>3.   Tapping and refining</a:t>
            </a:r>
          </a:p>
          <a:p>
            <a:endParaRPr lang="en-US" b="1" dirty="0"/>
          </a:p>
          <a:p>
            <a:r>
              <a:rPr lang="en-US" b="1" dirty="0" smtClean="0"/>
              <a:t>4.   Solidification</a:t>
            </a:r>
          </a:p>
          <a:p>
            <a:endParaRPr lang="en-US" b="1" dirty="0"/>
          </a:p>
          <a:p>
            <a:r>
              <a:rPr lang="en-US" b="1" dirty="0" smtClean="0"/>
              <a:t>5.   Crushing &amp; sizing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6512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know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344" y="1680632"/>
            <a:ext cx="8194137" cy="4932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59492" y="5807676"/>
            <a:ext cx="2792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PacWest Silicon, LLC diagram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76411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know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1276" y="2100649"/>
            <a:ext cx="4646140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Acid rain results when sulfur dioxide (SO</a:t>
            </a:r>
            <a:r>
              <a:rPr lang="en-US" b="1" baseline="-25000" dirty="0"/>
              <a:t>2</a:t>
            </a:r>
            <a:r>
              <a:rPr lang="en-US" b="1" dirty="0"/>
              <a:t>) and nitrogen oxides (NO</a:t>
            </a:r>
            <a:r>
              <a:rPr lang="en-US" b="1" baseline="-25000" dirty="0"/>
              <a:t>X</a:t>
            </a:r>
            <a:r>
              <a:rPr lang="en-US" b="1" dirty="0"/>
              <a:t>) are emitted into the atmosphere and transported by wind and air currents.  </a:t>
            </a:r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The </a:t>
            </a:r>
            <a:r>
              <a:rPr lang="en-US" b="1" dirty="0"/>
              <a:t>SO</a:t>
            </a:r>
            <a:r>
              <a:rPr lang="en-US" b="1" baseline="-25000" dirty="0"/>
              <a:t>2</a:t>
            </a:r>
            <a:r>
              <a:rPr lang="en-US" b="1" dirty="0"/>
              <a:t> and NO</a:t>
            </a:r>
            <a:r>
              <a:rPr lang="en-US" b="1" baseline="-25000" dirty="0"/>
              <a:t>X</a:t>
            </a:r>
            <a:r>
              <a:rPr lang="en-US" b="1" dirty="0"/>
              <a:t> react with water, oxygen and other chemicals to form sulfuric and nitric acids.  These then mix with water and other materials before falling to the ground.</a:t>
            </a:r>
          </a:p>
          <a:p>
            <a:endParaRPr lang="en-US" b="1" dirty="0" smtClean="0"/>
          </a:p>
          <a:p>
            <a:r>
              <a:rPr lang="en-US" b="1" dirty="0" smtClean="0"/>
              <a:t>While </a:t>
            </a:r>
            <a:r>
              <a:rPr lang="en-US" b="1" dirty="0"/>
              <a:t>a small portion of the SO</a:t>
            </a:r>
            <a:r>
              <a:rPr lang="en-US" b="1" baseline="-25000" dirty="0"/>
              <a:t>2</a:t>
            </a:r>
            <a:r>
              <a:rPr lang="en-US" b="1" dirty="0"/>
              <a:t> and NO</a:t>
            </a:r>
            <a:r>
              <a:rPr lang="en-US" b="1" baseline="-25000" dirty="0"/>
              <a:t>X</a:t>
            </a:r>
            <a:r>
              <a:rPr lang="en-US" b="1" dirty="0"/>
              <a:t> that cause acid rain is from natural sources such as volcanoes, most of it comes from the burning of fossil fuels.  </a:t>
            </a:r>
            <a:endParaRPr lang="en-US" b="1" dirty="0" smtClean="0"/>
          </a:p>
          <a:p>
            <a:endParaRPr lang="en-US" dirty="0"/>
          </a:p>
          <a:p>
            <a:r>
              <a:rPr lang="en-US" sz="1050" b="1" dirty="0">
                <a:hlinkClick r:id="rId2" tooltip="Go to the home page"/>
              </a:rPr>
              <a:t>US EPA</a:t>
            </a:r>
            <a:endParaRPr lang="en-US" sz="1050" b="1" dirty="0"/>
          </a:p>
          <a:p>
            <a:r>
              <a:rPr lang="en-US" sz="1050" b="1" dirty="0"/>
              <a:t>United States Environmental Protection Agency</a:t>
            </a:r>
          </a:p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67416" y="1480007"/>
            <a:ext cx="6921498" cy="51911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872766" y="4958366"/>
            <a:ext cx="1622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PacWest Silicon, LLC.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1545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know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537" y="2310385"/>
            <a:ext cx="6086476" cy="43237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956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know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5669" y="690586"/>
            <a:ext cx="6841689" cy="60314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32487" y="2149019"/>
            <a:ext cx="400358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Silicosis is caused by inhalation of unbound (free) crystalline silica </a:t>
            </a:r>
            <a:r>
              <a:rPr lang="en-US" sz="2000" b="1" dirty="0" smtClean="0"/>
              <a:t>dust. Over time:</a:t>
            </a:r>
          </a:p>
          <a:p>
            <a:endParaRPr lang="en-US" sz="2000" b="1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b="1" dirty="0" smtClean="0"/>
              <a:t>Involve all of the lungs;</a:t>
            </a:r>
            <a:endParaRPr lang="en-US" sz="2000" b="1" dirty="0"/>
          </a:p>
          <a:p>
            <a:pPr marL="342900" indent="-342900">
              <a:buFont typeface="Arial" charset="0"/>
              <a:buChar char="•"/>
            </a:pPr>
            <a:r>
              <a:rPr lang="en-US" sz="2000" b="1" dirty="0" smtClean="0"/>
              <a:t>dyspnea</a:t>
            </a:r>
            <a:r>
              <a:rPr lang="en-US" sz="2000" b="1" dirty="0"/>
              <a:t>, </a:t>
            </a:r>
            <a:endParaRPr lang="en-US" sz="2000" b="1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b="1" dirty="0" smtClean="0"/>
              <a:t>hypoxemia</a:t>
            </a:r>
            <a:r>
              <a:rPr lang="en-US" sz="2000" b="1" dirty="0"/>
              <a:t>, </a:t>
            </a:r>
            <a:endParaRPr lang="en-US" sz="2000" b="1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b="1" dirty="0" smtClean="0"/>
              <a:t>pulmonary </a:t>
            </a:r>
            <a:r>
              <a:rPr lang="en-US" sz="2000" b="1" dirty="0"/>
              <a:t>hypertension, </a:t>
            </a:r>
            <a:r>
              <a:rPr lang="en-US" sz="2000" b="1" dirty="0" smtClean="0"/>
              <a:t>respiratory </a:t>
            </a:r>
            <a:r>
              <a:rPr lang="en-US" sz="2000" b="1" dirty="0"/>
              <a:t>impairment. </a:t>
            </a:r>
            <a:endParaRPr lang="en-US" sz="2000" b="1" dirty="0" smtClean="0"/>
          </a:p>
          <a:p>
            <a:endParaRPr lang="en-US" sz="2000" b="1" dirty="0"/>
          </a:p>
          <a:p>
            <a:r>
              <a:rPr lang="en-US" sz="2000" b="1" dirty="0" smtClean="0"/>
              <a:t>No </a:t>
            </a:r>
            <a:r>
              <a:rPr lang="en-US" sz="2000" b="1" dirty="0"/>
              <a:t>effective treatment exists except supportive care and, for severe cases, lung transplantation.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4866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know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8794" y="2356835"/>
            <a:ext cx="10303099" cy="43273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dirty="0" smtClean="0"/>
              <a:t>Other factors</a:t>
            </a:r>
          </a:p>
          <a:p>
            <a:r>
              <a:rPr lang="en-US" b="1" dirty="0" smtClean="0"/>
              <a:t>Noise	light/glare		increase in traffic	infrastructure</a:t>
            </a:r>
          </a:p>
          <a:p>
            <a:r>
              <a:rPr lang="en-US" b="1" dirty="0" smtClean="0"/>
              <a:t>Decrease in property values	rural becomes urban industrial</a:t>
            </a:r>
          </a:p>
          <a:p>
            <a:r>
              <a:rPr lang="en-US" b="1" dirty="0" smtClean="0"/>
              <a:t>Emergency services	burn-trauma	schools		crime 	jobs</a:t>
            </a:r>
          </a:p>
          <a:p>
            <a:r>
              <a:rPr lang="en-US" b="1" dirty="0" smtClean="0"/>
              <a:t>Flora and fauna	vibration	tourism		housing		corporate welfare</a:t>
            </a:r>
          </a:p>
          <a:p>
            <a:r>
              <a:rPr lang="en-US" b="1" dirty="0" smtClean="0"/>
              <a:t>Rare species		competition for workers	storm water		potable water		</a:t>
            </a:r>
          </a:p>
          <a:p>
            <a:r>
              <a:rPr lang="en-US" b="1" dirty="0" smtClean="0"/>
              <a:t>Putting all your eggs in one basket	fisheries		24/7 operations</a:t>
            </a:r>
          </a:p>
          <a:p>
            <a:r>
              <a:rPr lang="en-US" b="1" dirty="0" smtClean="0"/>
              <a:t>over allocation of water and other resources</a:t>
            </a:r>
          </a:p>
          <a:p>
            <a:r>
              <a:rPr lang="en-US" b="1" dirty="0" smtClean="0"/>
              <a:t>1 traffic light in all of Pend Oreille County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968184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945093"/>
            <a:ext cx="8044704" cy="706964"/>
          </a:xfrm>
        </p:spPr>
        <p:txBody>
          <a:bodyPr/>
          <a:lstStyle/>
          <a:p>
            <a:r>
              <a:rPr lang="en-US" dirty="0" smtClean="0"/>
              <a:t>RG * NEW Contact info: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764" y="2603499"/>
            <a:ext cx="11315700" cy="4068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 smtClean="0">
                <a:solidFill>
                  <a:srgbClr val="00B0F0"/>
                </a:solidFill>
                <a:hlinkClick r:id="rId2"/>
              </a:rPr>
              <a:t>e-mail:	responsiblegrowthnew@gmail.com</a:t>
            </a:r>
            <a:endParaRPr lang="en-US" sz="2800" b="1" dirty="0"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en-US" sz="2800" b="1" dirty="0" smtClean="0">
                <a:solidFill>
                  <a:srgbClr val="00B0F0"/>
                </a:solidFill>
                <a:hlinkClick r:id="rId3"/>
              </a:rPr>
              <a:t>website: www.rgnew.org</a:t>
            </a:r>
            <a:endParaRPr lang="en-US" sz="2800" b="1" dirty="0">
              <a:solidFill>
                <a:srgbClr val="00B0F0"/>
              </a:solidFill>
            </a:endParaRPr>
          </a:p>
          <a:p>
            <a:pPr marL="0" indent="0" algn="ctr">
              <a:buNone/>
            </a:pPr>
            <a:endParaRPr lang="en-US" sz="2800" b="1" dirty="0"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en-US" sz="2800" b="1" dirty="0" smtClean="0">
                <a:solidFill>
                  <a:srgbClr val="1D52C0"/>
                </a:solidFill>
              </a:rPr>
              <a:t>Responsible Growth * NE Washington</a:t>
            </a:r>
          </a:p>
          <a:p>
            <a:pPr marL="0" indent="0" algn="ctr">
              <a:buNone/>
            </a:pPr>
            <a:r>
              <a:rPr lang="en-US" sz="2800" b="1" dirty="0" smtClean="0">
                <a:solidFill>
                  <a:srgbClr val="1D52C0"/>
                </a:solidFill>
              </a:rPr>
              <a:t>P.O. Box 317</a:t>
            </a:r>
          </a:p>
          <a:p>
            <a:pPr marL="0" indent="0" algn="ctr">
              <a:buNone/>
            </a:pPr>
            <a:r>
              <a:rPr lang="en-US" sz="2800" b="1" dirty="0" smtClean="0">
                <a:solidFill>
                  <a:srgbClr val="1D52C0"/>
                </a:solidFill>
              </a:rPr>
              <a:t>Newport, WA 99156</a:t>
            </a:r>
            <a:endParaRPr lang="en-US" sz="2800" b="1" dirty="0">
              <a:solidFill>
                <a:srgbClr val="1D52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4" y="5643598"/>
            <a:ext cx="3109913" cy="102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51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know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1" y="2489200"/>
            <a:ext cx="3517900" cy="401320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We know that PacWest purchased 4 parcels of Public Land owned by POC Public Utility District for $300,000. Land PUD bought in 1996, minus one small parcel, for $600,000.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01" y="1880315"/>
            <a:ext cx="7951432" cy="46220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95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 Contact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4127084"/>
          </a:xfrm>
        </p:spPr>
        <p:txBody>
          <a:bodyPr>
            <a:normAutofit/>
          </a:bodyPr>
          <a:lstStyle/>
          <a:p>
            <a:r>
              <a:rPr lang="en-US" sz="2000" b="1" u="sng" dirty="0" smtClean="0"/>
              <a:t>Comment by mail: </a:t>
            </a:r>
          </a:p>
          <a:p>
            <a:r>
              <a:rPr lang="en-US" b="1" dirty="0" smtClean="0"/>
              <a:t>Grant </a:t>
            </a:r>
            <a:r>
              <a:rPr lang="en-US" b="1" dirty="0"/>
              <a:t>Pfeifer, Regional Director</a:t>
            </a:r>
            <a:br>
              <a:rPr lang="en-US" b="1" dirty="0"/>
            </a:br>
            <a:r>
              <a:rPr lang="en-US" b="1" dirty="0"/>
              <a:t>Department of Ecology, Eastern Regional Office</a:t>
            </a:r>
            <a:br>
              <a:rPr lang="en-US" b="1" dirty="0"/>
            </a:br>
            <a:r>
              <a:rPr lang="en-US" b="1" dirty="0"/>
              <a:t>4601 N. Monroe St.</a:t>
            </a:r>
            <a:br>
              <a:rPr lang="en-US" b="1" dirty="0"/>
            </a:br>
            <a:r>
              <a:rPr lang="en-US" b="1" dirty="0"/>
              <a:t>Spokane, WA </a:t>
            </a:r>
            <a:r>
              <a:rPr lang="en-US" b="1" dirty="0" smtClean="0"/>
              <a:t>99205</a:t>
            </a:r>
          </a:p>
          <a:p>
            <a:r>
              <a:rPr lang="en-US" sz="2000" b="1" u="sng" dirty="0" smtClean="0"/>
              <a:t>Comment on-line:</a:t>
            </a:r>
          </a:p>
          <a:p>
            <a:r>
              <a:rPr lang="en-US" b="1" dirty="0">
                <a:hlinkClick r:id="rId2"/>
              </a:rPr>
              <a:t>http://sepa.ecology.commentinput.com/?</a:t>
            </a:r>
            <a:r>
              <a:rPr lang="en-US" b="1" dirty="0" smtClean="0">
                <a:hlinkClick r:id="rId2"/>
              </a:rPr>
              <a:t>id=p4CsA</a:t>
            </a:r>
            <a:endParaRPr lang="en-US" b="1" dirty="0" smtClean="0"/>
          </a:p>
          <a:p>
            <a:r>
              <a:rPr lang="en-US" sz="2000" b="1" u="sng" dirty="0" smtClean="0"/>
              <a:t>By Phone:</a:t>
            </a:r>
          </a:p>
          <a:p>
            <a:r>
              <a:rPr lang="en-US" b="1" dirty="0"/>
              <a:t>Phone</a:t>
            </a:r>
            <a:r>
              <a:rPr lang="en-US" dirty="0"/>
              <a:t> — 509-329-3400</a:t>
            </a:r>
            <a:br>
              <a:rPr lang="en-US" dirty="0"/>
            </a:br>
            <a:r>
              <a:rPr lang="en-US" b="1" dirty="0"/>
              <a:t>Fax</a:t>
            </a:r>
            <a:r>
              <a:rPr lang="en-US" dirty="0"/>
              <a:t> — 509-329-3596</a:t>
            </a:r>
            <a:br>
              <a:rPr lang="en-US" dirty="0"/>
            </a:br>
            <a:r>
              <a:rPr lang="en-US" b="1" dirty="0"/>
              <a:t>Office hours</a:t>
            </a:r>
            <a:r>
              <a:rPr lang="en-US" dirty="0"/>
              <a:t> — 8 AM - 5 PM</a:t>
            </a:r>
            <a:endParaRPr lang="en-US" b="1" dirty="0" smtClean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2872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know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9" b="12459"/>
          <a:stretch/>
        </p:blipFill>
        <p:spPr>
          <a:xfrm>
            <a:off x="3344161" y="1855445"/>
            <a:ext cx="8247475" cy="48277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01706" y="2164976"/>
            <a:ext cx="314245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We know that the proposed silicon metal smelter will be within 1 mile of downtown Newport, WA and less that ¾ miles from </a:t>
            </a:r>
            <a:r>
              <a:rPr lang="en-US" sz="2800" b="1" dirty="0" err="1" smtClean="0"/>
              <a:t>Oldtown</a:t>
            </a:r>
            <a:r>
              <a:rPr lang="en-US" sz="2800" b="1" dirty="0" smtClean="0"/>
              <a:t>, Idaho.</a:t>
            </a:r>
            <a:endParaRPr lang="en-US" sz="2800" b="1" dirty="0"/>
          </a:p>
        </p:txBody>
      </p:sp>
      <p:sp>
        <p:nvSpPr>
          <p:cNvPr id="8" name="Oval 7"/>
          <p:cNvSpPr/>
          <p:nvPr/>
        </p:nvSpPr>
        <p:spPr>
          <a:xfrm>
            <a:off x="6331974" y="5715001"/>
            <a:ext cx="309283" cy="2958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6579154" y="3711388"/>
            <a:ext cx="981283" cy="21515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84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know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47" y="1963270"/>
            <a:ext cx="6841793" cy="46327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24435" y="2097741"/>
            <a:ext cx="3657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We know that the proposed silicon metal smelter would sit a few hundred meters uphill from the City of Newport’s water recharge zone and new wells.</a:t>
            </a:r>
            <a:endParaRPr lang="en-US" sz="2800" b="1" dirty="0"/>
          </a:p>
        </p:txBody>
      </p:sp>
      <p:sp>
        <p:nvSpPr>
          <p:cNvPr id="3" name="Oval 2"/>
          <p:cNvSpPr/>
          <p:nvPr/>
        </p:nvSpPr>
        <p:spPr>
          <a:xfrm>
            <a:off x="5930153" y="5970494"/>
            <a:ext cx="255494" cy="2151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9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know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26" y="2536265"/>
            <a:ext cx="1643109" cy="2190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820" y="3464112"/>
            <a:ext cx="2071407" cy="27618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12" y="2250733"/>
            <a:ext cx="3682501" cy="27618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445" y="4042336"/>
            <a:ext cx="3341843" cy="25063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688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know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2729" y="2084294"/>
            <a:ext cx="350968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We do know that the proposed silicon metals smelter will sit on top of the the Little Spokane River Aquifer Basin and the Pend Oreille River ground water basin. </a:t>
            </a:r>
            <a:endParaRPr lang="en-US" sz="28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r="2920" b="5619"/>
          <a:stretch/>
        </p:blipFill>
        <p:spPr>
          <a:xfrm>
            <a:off x="5535660" y="154284"/>
            <a:ext cx="5051378" cy="66672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9" name="Straight Connector 8"/>
          <p:cNvCxnSpPr/>
          <p:nvPr/>
        </p:nvCxnSpPr>
        <p:spPr>
          <a:xfrm flipH="1">
            <a:off x="10372726" y="2471738"/>
            <a:ext cx="1614486" cy="14288"/>
          </a:xfrm>
          <a:prstGeom prst="line">
            <a:avLst/>
          </a:prstGeom>
          <a:ln w="38100"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803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</a:t>
            </a:r>
            <a:r>
              <a:rPr lang="en-US" dirty="0" smtClean="0"/>
              <a:t>know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8813" y="1625174"/>
            <a:ext cx="8329318" cy="5144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05214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1600</TotalTime>
  <Words>1284</Words>
  <Application>Microsoft Macintosh PowerPoint</Application>
  <PresentationFormat>Widescreen</PresentationFormat>
  <Paragraphs>181</Paragraphs>
  <Slides>40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</vt:lpstr>
      <vt:lpstr>Calibri</vt:lpstr>
      <vt:lpstr>Century Gothic</vt:lpstr>
      <vt:lpstr>Merriweather</vt:lpstr>
      <vt:lpstr>Wingdings 3</vt:lpstr>
      <vt:lpstr>Arial</vt:lpstr>
      <vt:lpstr>Ion Boardroom</vt:lpstr>
      <vt:lpstr>Proposed Smelter/Scoping Update  Gonzaga University School of Law Wednesday, October 17, 2018 Spokane, WA</vt:lpstr>
      <vt:lpstr>What we know</vt:lpstr>
      <vt:lpstr>What we know</vt:lpstr>
      <vt:lpstr>What we know</vt:lpstr>
      <vt:lpstr>What we know</vt:lpstr>
      <vt:lpstr>What we know</vt:lpstr>
      <vt:lpstr>What we know</vt:lpstr>
      <vt:lpstr>What we know</vt:lpstr>
      <vt:lpstr>What we know</vt:lpstr>
      <vt:lpstr>What we know</vt:lpstr>
      <vt:lpstr>What we know</vt:lpstr>
      <vt:lpstr>PowerPoint Presentation</vt:lpstr>
      <vt:lpstr>What we know</vt:lpstr>
      <vt:lpstr>What we know</vt:lpstr>
      <vt:lpstr>What we know</vt:lpstr>
      <vt:lpstr>What we know</vt:lpstr>
      <vt:lpstr>PowerPoint Presentation</vt:lpstr>
      <vt:lpstr>What we know</vt:lpstr>
      <vt:lpstr>What we know</vt:lpstr>
      <vt:lpstr>What we know</vt:lpstr>
      <vt:lpstr>What we know</vt:lpstr>
      <vt:lpstr>What we know</vt:lpstr>
      <vt:lpstr>What we know</vt:lpstr>
      <vt:lpstr>What we know</vt:lpstr>
      <vt:lpstr>What we do know</vt:lpstr>
      <vt:lpstr>Particulate Matter 174 tons per year</vt:lpstr>
      <vt:lpstr>Carbon Dioxide  601 tons per year </vt:lpstr>
      <vt:lpstr>Sulfur Dioxide  760 tons per year</vt:lpstr>
      <vt:lpstr>Greenhouse Gases  320,256 tons  per year</vt:lpstr>
      <vt:lpstr>Greenhouse Gases   320,256 tons per year </vt:lpstr>
      <vt:lpstr>Volatile Organic Compounds 20 tons per year </vt:lpstr>
      <vt:lpstr>What we know</vt:lpstr>
      <vt:lpstr>What we know</vt:lpstr>
      <vt:lpstr>What we know</vt:lpstr>
      <vt:lpstr>What we know</vt:lpstr>
      <vt:lpstr>What we know</vt:lpstr>
      <vt:lpstr>What we know</vt:lpstr>
      <vt:lpstr>What we know</vt:lpstr>
      <vt:lpstr>RG * NEW Contact info: </vt:lpstr>
      <vt:lpstr>DOE Contact information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Proposed Smelter/Scoping Update  Thursday, October 12, 2018 Sacheen Lake Fire Station </dc:title>
  <dc:creator>Phyllis J Kardos</dc:creator>
  <cp:lastModifiedBy>Phyllis J Kardos</cp:lastModifiedBy>
  <cp:revision>85</cp:revision>
  <dcterms:created xsi:type="dcterms:W3CDTF">2018-10-08T00:15:08Z</dcterms:created>
  <dcterms:modified xsi:type="dcterms:W3CDTF">2018-10-17T18:17:36Z</dcterms:modified>
</cp:coreProperties>
</file>