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85" r:id="rId3"/>
    <p:sldId id="275" r:id="rId4"/>
    <p:sldId id="277" r:id="rId5"/>
    <p:sldId id="278" r:id="rId6"/>
    <p:sldId id="286" r:id="rId7"/>
    <p:sldId id="269" r:id="rId8"/>
    <p:sldId id="291" r:id="rId9"/>
    <p:sldId id="287" r:id="rId10"/>
    <p:sldId id="288" r:id="rId11"/>
    <p:sldId id="292" r:id="rId12"/>
    <p:sldId id="293" r:id="rId13"/>
    <p:sldId id="294" r:id="rId14"/>
    <p:sldId id="295" r:id="rId15"/>
    <p:sldId id="296" r:id="rId16"/>
    <p:sldId id="297"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6A697-BA88-4DF5-BD3E-D0FBA9DFEE4B}" v="1" dt="2018-10-17T22:14:32.42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5294" autoAdjust="0"/>
  </p:normalViewPr>
  <p:slideViewPr>
    <p:cSldViewPr snapToGrid="0">
      <p:cViewPr varScale="1">
        <p:scale>
          <a:sx n="94" d="100"/>
          <a:sy n="94" d="100"/>
        </p:scale>
        <p:origin x="768" y="184"/>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2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10/18/18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10/18/18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10/18/18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10/18/18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10/18/18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10/18/18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10/18/18</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10/18/18</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10/18/18</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10/18/18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10/18/18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10/18/18</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pa.ecology.commentinput.com/?id=p4CsA"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mailto:PacWestSiliconEIS@ecy.wa.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SEPA and the Commenting Process</a:t>
            </a:r>
          </a:p>
        </p:txBody>
      </p:sp>
      <p:sp>
        <p:nvSpPr>
          <p:cNvPr id="3" name="Subtitle 2"/>
          <p:cNvSpPr>
            <a:spLocks noGrp="1"/>
          </p:cNvSpPr>
          <p:nvPr>
            <p:ph type="subTitle" idx="1"/>
          </p:nvPr>
        </p:nvSpPr>
        <p:spPr/>
        <p:txBody>
          <a:bodyPr>
            <a:normAutofit fontScale="85000" lnSpcReduction="20000"/>
          </a:bodyPr>
          <a:lstStyle/>
          <a:p>
            <a:r>
              <a:rPr lang="en-US" dirty="0"/>
              <a:t>University Legal Assistance – </a:t>
            </a:r>
          </a:p>
          <a:p>
            <a:r>
              <a:rPr lang="en-US" dirty="0"/>
              <a:t>Environmental Law and Land Use Clinic</a:t>
            </a:r>
          </a:p>
        </p:txBody>
      </p:sp>
    </p:spTree>
    <p:extLst>
      <p:ext uri="{BB962C8B-B14F-4D97-AF65-F5344CB8AC3E}">
        <p14:creationId xmlns:p14="http://schemas.microsoft.com/office/powerpoint/2010/main" val="426154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0B418CC6-0AB5-47BA-9BFE-FD0AF6494778}"/>
              </a:ext>
            </a:extLst>
          </p:cNvPr>
          <p:cNvSpPr>
            <a:spLocks noGrp="1"/>
          </p:cNvSpPr>
          <p:nvPr>
            <p:ph type="ftr" sz="quarter" idx="11"/>
          </p:nvPr>
        </p:nvSpPr>
        <p:spPr/>
        <p:txBody>
          <a:bodyPr/>
          <a:lstStyle/>
          <a:p>
            <a:r>
              <a:rPr lang="en-US" dirty="0"/>
              <a:t>Add a footer</a:t>
            </a:r>
          </a:p>
        </p:txBody>
      </p:sp>
      <p:pic>
        <p:nvPicPr>
          <p:cNvPr id="4" name="Picture 4">
            <a:extLst>
              <a:ext uri="{FF2B5EF4-FFF2-40B4-BE49-F238E27FC236}">
                <a16:creationId xmlns:a16="http://schemas.microsoft.com/office/drawing/2014/main" xmlns="" id="{7C34860A-EC18-4138-AD85-0019976512B4}"/>
              </a:ext>
            </a:extLst>
          </p:cNvPr>
          <p:cNvPicPr>
            <a:picLocks noChangeAspect="1"/>
          </p:cNvPicPr>
          <p:nvPr/>
        </p:nvPicPr>
        <p:blipFill>
          <a:blip r:embed="rId2"/>
          <a:stretch>
            <a:fillRect/>
          </a:stretch>
        </p:blipFill>
        <p:spPr>
          <a:xfrm>
            <a:off x="3334085" y="80815"/>
            <a:ext cx="5523830" cy="6696369"/>
          </a:xfrm>
          <a:prstGeom prst="rect">
            <a:avLst/>
          </a:prstGeom>
        </p:spPr>
      </p:pic>
    </p:spTree>
    <p:extLst>
      <p:ext uri="{BB962C8B-B14F-4D97-AF65-F5344CB8AC3E}">
        <p14:creationId xmlns:p14="http://schemas.microsoft.com/office/powerpoint/2010/main" val="241587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CA596-E9E7-4976-9466-D80A86733D59}"/>
              </a:ext>
            </a:extLst>
          </p:cNvPr>
          <p:cNvSpPr>
            <a:spLocks noGrp="1"/>
          </p:cNvSpPr>
          <p:nvPr>
            <p:ph type="title"/>
          </p:nvPr>
        </p:nvSpPr>
        <p:spPr/>
        <p:txBody>
          <a:bodyPr/>
          <a:lstStyle/>
          <a:p>
            <a:r>
              <a:rPr lang="en-US" dirty="0"/>
              <a:t>Issues to Consider for Comments</a:t>
            </a:r>
          </a:p>
        </p:txBody>
      </p:sp>
      <p:sp>
        <p:nvSpPr>
          <p:cNvPr id="3" name="Text Placeholder 2">
            <a:extLst>
              <a:ext uri="{FF2B5EF4-FFF2-40B4-BE49-F238E27FC236}">
                <a16:creationId xmlns:a16="http://schemas.microsoft.com/office/drawing/2014/main" xmlns="" id="{E46342EA-3BEF-4E40-A79D-759EABC3A4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635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E3F0B-E5D9-4CC7-9387-4DDDF9F15C73}"/>
              </a:ext>
            </a:extLst>
          </p:cNvPr>
          <p:cNvSpPr>
            <a:spLocks noGrp="1"/>
          </p:cNvSpPr>
          <p:nvPr>
            <p:ph type="title"/>
          </p:nvPr>
        </p:nvSpPr>
        <p:spPr/>
        <p:txBody>
          <a:bodyPr/>
          <a:lstStyle/>
          <a:p>
            <a:r>
              <a:rPr lang="en-US" b="1" dirty="0">
                <a:solidFill>
                  <a:srgbClr val="688000"/>
                </a:solidFill>
              </a:rPr>
              <a:t>The SEPA process is starting too early.</a:t>
            </a:r>
            <a:endParaRPr lang="en-US" dirty="0"/>
          </a:p>
        </p:txBody>
      </p:sp>
      <p:sp>
        <p:nvSpPr>
          <p:cNvPr id="3" name="Content Placeholder 2">
            <a:extLst>
              <a:ext uri="{FF2B5EF4-FFF2-40B4-BE49-F238E27FC236}">
                <a16:creationId xmlns:a16="http://schemas.microsoft.com/office/drawing/2014/main" xmlns="" id="{53478F05-BB6B-414C-A4AF-5079ADF9CBB1}"/>
              </a:ext>
            </a:extLst>
          </p:cNvPr>
          <p:cNvSpPr>
            <a:spLocks noGrp="1"/>
          </p:cNvSpPr>
          <p:nvPr>
            <p:ph idx="1"/>
          </p:nvPr>
        </p:nvSpPr>
        <p:spPr>
          <a:xfrm>
            <a:off x="1570448" y="1552633"/>
            <a:ext cx="9371948" cy="4620682"/>
          </a:xfrm>
        </p:spPr>
        <p:txBody>
          <a:bodyPr vert="horz" lIns="91440" tIns="45720" rIns="91440" bIns="45720" rtlCol="0" anchor="t">
            <a:normAutofit/>
          </a:bodyPr>
          <a:lstStyle/>
          <a:p>
            <a:pPr marL="210185" indent="-210185"/>
            <a:r>
              <a:rPr lang="en-US" dirty="0"/>
              <a:t>Regulations that govern Ecology’s implementation of SEPA, WAC 197-11-055, state that the SEPA process should begin when there is a proposal to evaluate – a proposal exists “when an agency is presented with an application or has a goal … the environmental effects can be meaningfully evaluated.”</a:t>
            </a:r>
          </a:p>
          <a:p>
            <a:pPr marL="210185" indent="-210185"/>
            <a:r>
              <a:rPr lang="en-US" dirty="0"/>
              <a:t>There is no application that has been submitted for the smelter and Ecology cannot have a goal of building a smelter – building a polluted industrial site is </a:t>
            </a:r>
            <a:r>
              <a:rPr lang="en-US"/>
              <a:t>outside the agency’s statutory authority.  </a:t>
            </a:r>
          </a:p>
          <a:p>
            <a:pPr marL="210185" indent="-210185"/>
            <a:r>
              <a:rPr lang="en-US" dirty="0"/>
              <a:t>It is unclear to the public why Ecology is so zealous to accommodate this Canadian corporation who seeks to build a significant pollution source is our region.</a:t>
            </a:r>
          </a:p>
          <a:p>
            <a:pPr marL="210185" indent="-210185"/>
            <a:endParaRPr lang="en-US" dirty="0"/>
          </a:p>
        </p:txBody>
      </p:sp>
      <p:sp>
        <p:nvSpPr>
          <p:cNvPr id="4" name="Slide Number Placeholder 3">
            <a:extLst>
              <a:ext uri="{FF2B5EF4-FFF2-40B4-BE49-F238E27FC236}">
                <a16:creationId xmlns:a16="http://schemas.microsoft.com/office/drawing/2014/main" xmlns="" id="{7B7638B3-4252-4595-A2DA-41E8C19AB3AF}"/>
              </a:ext>
            </a:extLst>
          </p:cNvPr>
          <p:cNvSpPr>
            <a:spLocks noGrp="1"/>
          </p:cNvSpPr>
          <p:nvPr>
            <p:ph type="sldNum" sz="quarter" idx="12"/>
          </p:nvPr>
        </p:nvSpPr>
        <p:spPr/>
        <p:txBody>
          <a:bodyPr/>
          <a:lstStyle/>
          <a:p>
            <a:fld id="{9CD8D479-8942-46E8-A226-A4E01F7A105C}" type="slidenum">
              <a:rPr lang="en-US"/>
              <a:t>12</a:t>
            </a:fld>
            <a:endParaRPr lang="en-US"/>
          </a:p>
        </p:txBody>
      </p:sp>
      <p:sp>
        <p:nvSpPr>
          <p:cNvPr id="5" name="Date Placeholder 4">
            <a:extLst>
              <a:ext uri="{FF2B5EF4-FFF2-40B4-BE49-F238E27FC236}">
                <a16:creationId xmlns:a16="http://schemas.microsoft.com/office/drawing/2014/main" xmlns="" id="{73E45AAD-851A-43E1-A2DC-9819A94D4D80}"/>
              </a:ext>
            </a:extLst>
          </p:cNvPr>
          <p:cNvSpPr>
            <a:spLocks noGrp="1"/>
          </p:cNvSpPr>
          <p:nvPr>
            <p:ph type="dt" sz="half" idx="10"/>
          </p:nvPr>
        </p:nvSpPr>
        <p:spPr/>
        <p:txBody>
          <a:bodyPr/>
          <a:lstStyle/>
          <a:p>
            <a:fld id="{6DD1B487-36FD-4CED-B07A-1A81FC6540B1}" type="datetime1">
              <a:rPr lang="en-US" smtClean="0"/>
              <a:pPr/>
              <a:t>10/18/18</a:t>
            </a:fld>
            <a:endParaRPr lang="en-US" dirty="0"/>
          </a:p>
        </p:txBody>
      </p:sp>
      <p:sp>
        <p:nvSpPr>
          <p:cNvPr id="6" name="Footer Placeholder 5">
            <a:extLst>
              <a:ext uri="{FF2B5EF4-FFF2-40B4-BE49-F238E27FC236}">
                <a16:creationId xmlns:a16="http://schemas.microsoft.com/office/drawing/2014/main" xmlns="" id="{928A79BF-193D-4E13-A0E1-5EF4E3A1703E}"/>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195585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148DD-5889-477B-857E-AFB9616CBFD1}"/>
              </a:ext>
            </a:extLst>
          </p:cNvPr>
          <p:cNvSpPr>
            <a:spLocks noGrp="1"/>
          </p:cNvSpPr>
          <p:nvPr>
            <p:ph type="title"/>
          </p:nvPr>
        </p:nvSpPr>
        <p:spPr/>
        <p:txBody>
          <a:bodyPr/>
          <a:lstStyle/>
          <a:p>
            <a:r>
              <a:rPr lang="en-US" b="1" dirty="0">
                <a:solidFill>
                  <a:srgbClr val="688000"/>
                </a:solidFill>
              </a:rPr>
              <a:t>Effect on local environment and culture.</a:t>
            </a:r>
            <a:endParaRPr lang="en-US" dirty="0"/>
          </a:p>
        </p:txBody>
      </p:sp>
      <p:sp>
        <p:nvSpPr>
          <p:cNvPr id="3" name="Content Placeholder 2">
            <a:extLst>
              <a:ext uri="{FF2B5EF4-FFF2-40B4-BE49-F238E27FC236}">
                <a16:creationId xmlns:a16="http://schemas.microsoft.com/office/drawing/2014/main" xmlns="" id="{D7F938C4-1ECB-40CD-A02D-7CE2A6040F33}"/>
              </a:ext>
            </a:extLst>
          </p:cNvPr>
          <p:cNvSpPr>
            <a:spLocks noGrp="1"/>
          </p:cNvSpPr>
          <p:nvPr>
            <p:ph idx="1"/>
          </p:nvPr>
        </p:nvSpPr>
        <p:spPr/>
        <p:txBody>
          <a:bodyPr vert="horz" lIns="91440" tIns="45720" rIns="91440" bIns="45720" rtlCol="0" anchor="t">
            <a:normAutofit/>
          </a:bodyPr>
          <a:lstStyle/>
          <a:p>
            <a:pPr marL="210185" indent="-210185"/>
            <a:r>
              <a:rPr lang="en-US" dirty="0"/>
              <a:t>By its nature, the smelter will emit carbon monoxide, carbon dioxide, nitrogen oxide, sulfur dioxide, and silica dust. These substances are known to contribute to acid rain and associated human health issues. </a:t>
            </a:r>
          </a:p>
          <a:p>
            <a:pPr marL="210185" indent="-210185"/>
            <a:r>
              <a:rPr lang="en-US" dirty="0"/>
              <a:t>The smelter will impact a small rural community and have significant impacts on the </a:t>
            </a:r>
            <a:r>
              <a:rPr lang="en-US" dirty="0" err="1"/>
              <a:t>Kalispel</a:t>
            </a:r>
            <a:r>
              <a:rPr lang="en-US" dirty="0"/>
              <a:t> Tribe.</a:t>
            </a:r>
          </a:p>
          <a:p>
            <a:pPr marL="210185" indent="-210185"/>
            <a:r>
              <a:rPr lang="en-US" dirty="0"/>
              <a:t>From a global perspective, the silicon smelter will become one more contributor to greenhouse gases accelerating the onset of climate change. Emissions data recently disclosed in PacWest’s Draft PSD Modeling state that the smelter would generate 320,000 tons of greenhouse gases, 760 tons of sulfur dioxide, and 700 tons of nitrogen oxides each year.</a:t>
            </a:r>
          </a:p>
          <a:p>
            <a:pPr marL="210185" indent="-210185"/>
            <a:r>
              <a:rPr lang="en-US" dirty="0"/>
              <a:t>This facility would be the State’s 5</a:t>
            </a:r>
            <a:r>
              <a:rPr lang="en-US" baseline="30000" dirty="0"/>
              <a:t>th</a:t>
            </a:r>
            <a:r>
              <a:rPr lang="en-US" dirty="0"/>
              <a:t> largest emitter of sulfur dioxide, 12</a:t>
            </a:r>
            <a:r>
              <a:rPr lang="en-US" baseline="30000" dirty="0"/>
              <a:t>th</a:t>
            </a:r>
            <a:r>
              <a:rPr lang="en-US" dirty="0"/>
              <a:t> largest emitter of nitrogen oxides, and 15</a:t>
            </a:r>
            <a:r>
              <a:rPr lang="en-US" baseline="30000" dirty="0"/>
              <a:t>th</a:t>
            </a:r>
            <a:r>
              <a:rPr lang="en-US" dirty="0"/>
              <a:t> largest of emitter of greenhouse cases.</a:t>
            </a:r>
          </a:p>
          <a:p>
            <a:pPr marL="210185" indent="-210185"/>
            <a:endParaRPr lang="en-US" dirty="0"/>
          </a:p>
          <a:p>
            <a:pPr marL="210185" indent="-210185"/>
            <a:endParaRPr lang="en-US" dirty="0"/>
          </a:p>
          <a:p>
            <a:pPr marL="210185" indent="-210185"/>
            <a:endParaRPr lang="en-US" dirty="0"/>
          </a:p>
        </p:txBody>
      </p:sp>
      <p:sp>
        <p:nvSpPr>
          <p:cNvPr id="4" name="Slide Number Placeholder 3">
            <a:extLst>
              <a:ext uri="{FF2B5EF4-FFF2-40B4-BE49-F238E27FC236}">
                <a16:creationId xmlns:a16="http://schemas.microsoft.com/office/drawing/2014/main" xmlns="" id="{54D7B051-AB98-4B9A-ADA8-FABDC8E1EF8C}"/>
              </a:ext>
            </a:extLst>
          </p:cNvPr>
          <p:cNvSpPr>
            <a:spLocks noGrp="1"/>
          </p:cNvSpPr>
          <p:nvPr>
            <p:ph type="sldNum" sz="quarter" idx="12"/>
          </p:nvPr>
        </p:nvSpPr>
        <p:spPr/>
        <p:txBody>
          <a:bodyPr/>
          <a:lstStyle/>
          <a:p>
            <a:fld id="{9CD8D479-8942-46E8-A226-A4E01F7A105C}" type="slidenum">
              <a:rPr lang="en-US"/>
              <a:t>13</a:t>
            </a:fld>
            <a:endParaRPr lang="en-US"/>
          </a:p>
        </p:txBody>
      </p:sp>
      <p:sp>
        <p:nvSpPr>
          <p:cNvPr id="5" name="Date Placeholder 4">
            <a:extLst>
              <a:ext uri="{FF2B5EF4-FFF2-40B4-BE49-F238E27FC236}">
                <a16:creationId xmlns:a16="http://schemas.microsoft.com/office/drawing/2014/main" xmlns="" id="{7677FB14-2015-4734-9975-C7EDC30F4FCE}"/>
              </a:ext>
            </a:extLst>
          </p:cNvPr>
          <p:cNvSpPr>
            <a:spLocks noGrp="1"/>
          </p:cNvSpPr>
          <p:nvPr>
            <p:ph type="dt" sz="half" idx="10"/>
          </p:nvPr>
        </p:nvSpPr>
        <p:spPr/>
        <p:txBody>
          <a:bodyPr/>
          <a:lstStyle/>
          <a:p>
            <a:fld id="{6DD1B487-36FD-4CED-B07A-1A81FC6540B1}" type="datetime1">
              <a:rPr lang="en-US" smtClean="0"/>
              <a:pPr/>
              <a:t>10/18/18</a:t>
            </a:fld>
            <a:endParaRPr lang="en-US" dirty="0"/>
          </a:p>
        </p:txBody>
      </p:sp>
      <p:sp>
        <p:nvSpPr>
          <p:cNvPr id="6" name="Footer Placeholder 5">
            <a:extLst>
              <a:ext uri="{FF2B5EF4-FFF2-40B4-BE49-F238E27FC236}">
                <a16:creationId xmlns:a16="http://schemas.microsoft.com/office/drawing/2014/main" xmlns="" id="{B263AD44-4BED-4612-895C-E31005D42EC4}"/>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168090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18EEB-2324-4B73-BEE6-EDD3F043D072}"/>
              </a:ext>
            </a:extLst>
          </p:cNvPr>
          <p:cNvSpPr>
            <a:spLocks noGrp="1"/>
          </p:cNvSpPr>
          <p:nvPr>
            <p:ph type="title"/>
          </p:nvPr>
        </p:nvSpPr>
        <p:spPr/>
        <p:txBody>
          <a:bodyPr/>
          <a:lstStyle/>
          <a:p>
            <a:r>
              <a:rPr lang="en-US" b="1" dirty="0">
                <a:solidFill>
                  <a:srgbClr val="688000"/>
                </a:solidFill>
              </a:rPr>
              <a:t>Effect on local environment and culture.</a:t>
            </a:r>
            <a:endParaRPr lang="en-US"/>
          </a:p>
        </p:txBody>
      </p:sp>
      <p:sp>
        <p:nvSpPr>
          <p:cNvPr id="3" name="Content Placeholder 2">
            <a:extLst>
              <a:ext uri="{FF2B5EF4-FFF2-40B4-BE49-F238E27FC236}">
                <a16:creationId xmlns:a16="http://schemas.microsoft.com/office/drawing/2014/main" xmlns="" id="{0F0121CC-40CA-4D0B-8EEA-C38F20B41E6E}"/>
              </a:ext>
            </a:extLst>
          </p:cNvPr>
          <p:cNvSpPr>
            <a:spLocks noGrp="1"/>
          </p:cNvSpPr>
          <p:nvPr>
            <p:ph idx="1"/>
          </p:nvPr>
        </p:nvSpPr>
        <p:spPr>
          <a:xfrm>
            <a:off x="621291" y="1566001"/>
            <a:ext cx="10641947" cy="4620682"/>
          </a:xfrm>
        </p:spPr>
        <p:txBody>
          <a:bodyPr vert="horz" lIns="91440" tIns="45720" rIns="91440" bIns="45720" rtlCol="0" anchor="t">
            <a:normAutofit/>
          </a:bodyPr>
          <a:lstStyle/>
          <a:p>
            <a:pPr marL="210185" indent="-210185"/>
            <a:r>
              <a:rPr lang="en-US" dirty="0"/>
              <a:t>There are significant impacts associated with water use. At the Sept. 11, 2017, meeting in the Newport City Council Chambers, PacWest said that 300 gallons of water per day would be needed for the proposed smelter. Later estimates were reported to be about 8,000 gallons per day. In January 2018, the company requested 240,000 gallons of water per day from City of Newport. </a:t>
            </a:r>
            <a:endParaRPr lang="en-US"/>
          </a:p>
          <a:p>
            <a:pPr marL="210185" indent="-210185"/>
            <a:r>
              <a:rPr lang="en-US" dirty="0"/>
              <a:t>Use of ground water will impact instream flows in the Spokane River.</a:t>
            </a:r>
          </a:p>
          <a:p>
            <a:pPr marL="210185" indent="-210185"/>
            <a:endParaRPr lang="en-US" dirty="0"/>
          </a:p>
        </p:txBody>
      </p:sp>
      <p:sp>
        <p:nvSpPr>
          <p:cNvPr id="4" name="Slide Number Placeholder 3">
            <a:extLst>
              <a:ext uri="{FF2B5EF4-FFF2-40B4-BE49-F238E27FC236}">
                <a16:creationId xmlns:a16="http://schemas.microsoft.com/office/drawing/2014/main" xmlns="" id="{0A7F43DF-C73C-4878-AA28-C7F0C61EBB93}"/>
              </a:ext>
            </a:extLst>
          </p:cNvPr>
          <p:cNvSpPr>
            <a:spLocks noGrp="1"/>
          </p:cNvSpPr>
          <p:nvPr>
            <p:ph type="sldNum" sz="quarter" idx="12"/>
          </p:nvPr>
        </p:nvSpPr>
        <p:spPr/>
        <p:txBody>
          <a:bodyPr/>
          <a:lstStyle/>
          <a:p>
            <a:fld id="{9CD8D479-8942-46E8-A226-A4E01F7A105C}" type="slidenum">
              <a:rPr lang="en-US"/>
              <a:t>14</a:t>
            </a:fld>
            <a:endParaRPr lang="en-US"/>
          </a:p>
        </p:txBody>
      </p:sp>
      <p:sp>
        <p:nvSpPr>
          <p:cNvPr id="5" name="Date Placeholder 4">
            <a:extLst>
              <a:ext uri="{FF2B5EF4-FFF2-40B4-BE49-F238E27FC236}">
                <a16:creationId xmlns:a16="http://schemas.microsoft.com/office/drawing/2014/main" xmlns="" id="{D6BA6CF3-1959-432D-AAA3-CF95CC6A27F7}"/>
              </a:ext>
            </a:extLst>
          </p:cNvPr>
          <p:cNvSpPr>
            <a:spLocks noGrp="1"/>
          </p:cNvSpPr>
          <p:nvPr>
            <p:ph type="dt" sz="half" idx="10"/>
          </p:nvPr>
        </p:nvSpPr>
        <p:spPr/>
        <p:txBody>
          <a:bodyPr/>
          <a:lstStyle/>
          <a:p>
            <a:fld id="{6DD1B487-36FD-4CED-B07A-1A81FC6540B1}" type="datetime1">
              <a:rPr lang="en-US" smtClean="0"/>
              <a:pPr/>
              <a:t>10/18/18</a:t>
            </a:fld>
            <a:endParaRPr lang="en-US" dirty="0"/>
          </a:p>
        </p:txBody>
      </p:sp>
      <p:sp>
        <p:nvSpPr>
          <p:cNvPr id="6" name="Footer Placeholder 5">
            <a:extLst>
              <a:ext uri="{FF2B5EF4-FFF2-40B4-BE49-F238E27FC236}">
                <a16:creationId xmlns:a16="http://schemas.microsoft.com/office/drawing/2014/main" xmlns="" id="{2293E866-1F67-4D36-912E-5D94BCFF3426}"/>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371932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72840-D706-4D80-A782-8E01095718B1}"/>
              </a:ext>
            </a:extLst>
          </p:cNvPr>
          <p:cNvSpPr>
            <a:spLocks noGrp="1"/>
          </p:cNvSpPr>
          <p:nvPr>
            <p:ph type="title"/>
          </p:nvPr>
        </p:nvSpPr>
        <p:spPr/>
        <p:txBody>
          <a:bodyPr/>
          <a:lstStyle/>
          <a:p>
            <a:r>
              <a:rPr lang="en-US" dirty="0"/>
              <a:t>Transportation Impacts</a:t>
            </a:r>
          </a:p>
        </p:txBody>
      </p:sp>
      <p:sp>
        <p:nvSpPr>
          <p:cNvPr id="3" name="Content Placeholder 2">
            <a:extLst>
              <a:ext uri="{FF2B5EF4-FFF2-40B4-BE49-F238E27FC236}">
                <a16:creationId xmlns:a16="http://schemas.microsoft.com/office/drawing/2014/main" xmlns="" id="{85607F64-06CC-4607-92FD-45F726E95924}"/>
              </a:ext>
            </a:extLst>
          </p:cNvPr>
          <p:cNvSpPr>
            <a:spLocks noGrp="1"/>
          </p:cNvSpPr>
          <p:nvPr>
            <p:ph idx="1"/>
          </p:nvPr>
        </p:nvSpPr>
        <p:spPr/>
        <p:txBody>
          <a:bodyPr vert="horz" lIns="91440" tIns="45720" rIns="91440" bIns="45720" rtlCol="0" anchor="t">
            <a:normAutofit/>
          </a:bodyPr>
          <a:lstStyle/>
          <a:p>
            <a:pPr marL="210185" indent="-210185"/>
            <a:r>
              <a:rPr lang="en-US" dirty="0"/>
              <a:t>Truck transportation of raw materials is also an area of concern, even though the actual number of delivery vehicles per day has come under dispute. PacWest estimates daily materials delivery at 37 trucks per day. This will impact the City of Newport in the form of noise and fossil fuel pollution, and wear and tear on the highways and Newport’s roads.</a:t>
            </a:r>
          </a:p>
          <a:p>
            <a:pPr marL="210185" indent="-210185"/>
            <a:endParaRPr lang="en-US" dirty="0"/>
          </a:p>
        </p:txBody>
      </p:sp>
      <p:sp>
        <p:nvSpPr>
          <p:cNvPr id="4" name="Slide Number Placeholder 3">
            <a:extLst>
              <a:ext uri="{FF2B5EF4-FFF2-40B4-BE49-F238E27FC236}">
                <a16:creationId xmlns:a16="http://schemas.microsoft.com/office/drawing/2014/main" xmlns="" id="{F90B9870-7E2C-4AAA-AB7C-5770D2100223}"/>
              </a:ext>
            </a:extLst>
          </p:cNvPr>
          <p:cNvSpPr>
            <a:spLocks noGrp="1"/>
          </p:cNvSpPr>
          <p:nvPr>
            <p:ph type="sldNum" sz="quarter" idx="12"/>
          </p:nvPr>
        </p:nvSpPr>
        <p:spPr/>
        <p:txBody>
          <a:bodyPr/>
          <a:lstStyle/>
          <a:p>
            <a:fld id="{9CD8D479-8942-46E8-A226-A4E01F7A105C}" type="slidenum">
              <a:rPr lang="en-US"/>
              <a:t>15</a:t>
            </a:fld>
            <a:endParaRPr lang="en-US"/>
          </a:p>
        </p:txBody>
      </p:sp>
      <p:sp>
        <p:nvSpPr>
          <p:cNvPr id="5" name="Date Placeholder 4">
            <a:extLst>
              <a:ext uri="{FF2B5EF4-FFF2-40B4-BE49-F238E27FC236}">
                <a16:creationId xmlns:a16="http://schemas.microsoft.com/office/drawing/2014/main" xmlns="" id="{EE43C9CA-8DA3-4275-B32F-9A7D86B2113B}"/>
              </a:ext>
            </a:extLst>
          </p:cNvPr>
          <p:cNvSpPr>
            <a:spLocks noGrp="1"/>
          </p:cNvSpPr>
          <p:nvPr>
            <p:ph type="dt" sz="half" idx="10"/>
          </p:nvPr>
        </p:nvSpPr>
        <p:spPr/>
        <p:txBody>
          <a:bodyPr/>
          <a:lstStyle/>
          <a:p>
            <a:fld id="{6DD1B487-36FD-4CED-B07A-1A81FC6540B1}" type="datetime1">
              <a:rPr lang="en-US" smtClean="0"/>
              <a:pPr/>
              <a:t>10/18/18</a:t>
            </a:fld>
            <a:endParaRPr lang="en-US" dirty="0"/>
          </a:p>
        </p:txBody>
      </p:sp>
      <p:sp>
        <p:nvSpPr>
          <p:cNvPr id="6" name="Footer Placeholder 5">
            <a:extLst>
              <a:ext uri="{FF2B5EF4-FFF2-40B4-BE49-F238E27FC236}">
                <a16:creationId xmlns:a16="http://schemas.microsoft.com/office/drawing/2014/main" xmlns="" id="{9472B88F-6D66-415C-994C-31B8AE94CFFE}"/>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419990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4FDCD-28DB-4891-81E3-02EB581E3151}"/>
              </a:ext>
            </a:extLst>
          </p:cNvPr>
          <p:cNvSpPr>
            <a:spLocks noGrp="1"/>
          </p:cNvSpPr>
          <p:nvPr>
            <p:ph type="title"/>
          </p:nvPr>
        </p:nvSpPr>
        <p:spPr/>
        <p:txBody>
          <a:bodyPr/>
          <a:lstStyle/>
          <a:p>
            <a:r>
              <a:rPr lang="en-US" dirty="0"/>
              <a:t>Land Use</a:t>
            </a:r>
          </a:p>
        </p:txBody>
      </p:sp>
      <p:sp>
        <p:nvSpPr>
          <p:cNvPr id="3" name="Content Placeholder 2">
            <a:extLst>
              <a:ext uri="{FF2B5EF4-FFF2-40B4-BE49-F238E27FC236}">
                <a16:creationId xmlns:a16="http://schemas.microsoft.com/office/drawing/2014/main" xmlns="" id="{B884B8B1-F8E3-4F32-90C5-ABE07284D2F3}"/>
              </a:ext>
            </a:extLst>
          </p:cNvPr>
          <p:cNvSpPr>
            <a:spLocks noGrp="1"/>
          </p:cNvSpPr>
          <p:nvPr>
            <p:ph idx="1"/>
          </p:nvPr>
        </p:nvSpPr>
        <p:spPr/>
        <p:txBody>
          <a:bodyPr vert="horz" lIns="91440" tIns="45720" rIns="91440" bIns="45720" rtlCol="0" anchor="t">
            <a:normAutofit/>
          </a:bodyPr>
          <a:lstStyle/>
          <a:p>
            <a:pPr marL="210185" indent="-210185"/>
            <a:r>
              <a:rPr lang="en-US" dirty="0"/>
              <a:t>The PacWest site is currently zoned as public lands and located outside of the Newport Urban Growth Area.  The Growth Management Act generally prohibits industrial development outside of an urban growth area in rural areas and prohibits cities from providing water and sewer services.</a:t>
            </a:r>
          </a:p>
          <a:p>
            <a:pPr marL="210185" indent="-210185"/>
            <a:endParaRPr lang="en-US" dirty="0"/>
          </a:p>
        </p:txBody>
      </p:sp>
      <p:sp>
        <p:nvSpPr>
          <p:cNvPr id="4" name="Slide Number Placeholder 3">
            <a:extLst>
              <a:ext uri="{FF2B5EF4-FFF2-40B4-BE49-F238E27FC236}">
                <a16:creationId xmlns:a16="http://schemas.microsoft.com/office/drawing/2014/main" xmlns="" id="{E6B33312-5A76-45B2-A4FE-0C739D899778}"/>
              </a:ext>
            </a:extLst>
          </p:cNvPr>
          <p:cNvSpPr>
            <a:spLocks noGrp="1"/>
          </p:cNvSpPr>
          <p:nvPr>
            <p:ph type="sldNum" sz="quarter" idx="12"/>
          </p:nvPr>
        </p:nvSpPr>
        <p:spPr/>
        <p:txBody>
          <a:bodyPr/>
          <a:lstStyle/>
          <a:p>
            <a:fld id="{9CD8D479-8942-46E8-A226-A4E01F7A105C}" type="slidenum">
              <a:rPr lang="en-US"/>
              <a:t>16</a:t>
            </a:fld>
            <a:endParaRPr lang="en-US"/>
          </a:p>
        </p:txBody>
      </p:sp>
      <p:sp>
        <p:nvSpPr>
          <p:cNvPr id="5" name="Date Placeholder 4">
            <a:extLst>
              <a:ext uri="{FF2B5EF4-FFF2-40B4-BE49-F238E27FC236}">
                <a16:creationId xmlns:a16="http://schemas.microsoft.com/office/drawing/2014/main" xmlns="" id="{207A1A7C-A28F-482F-8104-FAEF6643A867}"/>
              </a:ext>
            </a:extLst>
          </p:cNvPr>
          <p:cNvSpPr>
            <a:spLocks noGrp="1"/>
          </p:cNvSpPr>
          <p:nvPr>
            <p:ph type="dt" sz="half" idx="10"/>
          </p:nvPr>
        </p:nvSpPr>
        <p:spPr/>
        <p:txBody>
          <a:bodyPr/>
          <a:lstStyle/>
          <a:p>
            <a:fld id="{6DD1B487-36FD-4CED-B07A-1A81FC6540B1}" type="datetime1">
              <a:rPr lang="en-US" smtClean="0"/>
              <a:pPr/>
              <a:t>10/18/18</a:t>
            </a:fld>
            <a:endParaRPr lang="en-US" dirty="0"/>
          </a:p>
        </p:txBody>
      </p:sp>
      <p:sp>
        <p:nvSpPr>
          <p:cNvPr id="6" name="Footer Placeholder 5">
            <a:extLst>
              <a:ext uri="{FF2B5EF4-FFF2-40B4-BE49-F238E27FC236}">
                <a16:creationId xmlns:a16="http://schemas.microsoft.com/office/drawing/2014/main" xmlns="" id="{24EEFB64-E18E-4D5B-9112-D0884385E6C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394113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33AD4-0E88-4328-941E-78B42CEFAF1D}"/>
              </a:ext>
            </a:extLst>
          </p:cNvPr>
          <p:cNvSpPr>
            <a:spLocks noGrp="1"/>
          </p:cNvSpPr>
          <p:nvPr>
            <p:ph type="title"/>
          </p:nvPr>
        </p:nvSpPr>
        <p:spPr>
          <a:xfrm>
            <a:off x="1410026" y="276087"/>
            <a:ext cx="9371949" cy="740107"/>
          </a:xfrm>
        </p:spPr>
        <p:txBody>
          <a:bodyPr/>
          <a:lstStyle/>
          <a:p>
            <a:r>
              <a:rPr lang="en-US" dirty="0"/>
              <a:t>How Can I Submit a Public Comment?</a:t>
            </a:r>
          </a:p>
        </p:txBody>
      </p:sp>
      <p:sp>
        <p:nvSpPr>
          <p:cNvPr id="3" name="Content Placeholder 2">
            <a:extLst>
              <a:ext uri="{FF2B5EF4-FFF2-40B4-BE49-F238E27FC236}">
                <a16:creationId xmlns:a16="http://schemas.microsoft.com/office/drawing/2014/main" xmlns="" id="{104A63D0-603A-4CF0-9FFF-598B86F3C0B3}"/>
              </a:ext>
            </a:extLst>
          </p:cNvPr>
          <p:cNvSpPr>
            <a:spLocks noGrp="1"/>
          </p:cNvSpPr>
          <p:nvPr>
            <p:ph idx="1"/>
          </p:nvPr>
        </p:nvSpPr>
        <p:spPr>
          <a:xfrm>
            <a:off x="322386" y="1117592"/>
            <a:ext cx="5495004" cy="5214042"/>
          </a:xfrm>
        </p:spPr>
        <p:txBody>
          <a:bodyPr vert="horz" lIns="91440" tIns="45720" rIns="91440" bIns="45720" rtlCol="0" anchor="t">
            <a:normAutofit lnSpcReduction="10000"/>
          </a:bodyPr>
          <a:lstStyle/>
          <a:p>
            <a:pPr marL="210185" indent="-210185"/>
            <a:r>
              <a:rPr lang="en-US" dirty="0"/>
              <a:t>Handwrite a public comment and mail to:</a:t>
            </a:r>
            <a:endParaRPr lang="en-US"/>
          </a:p>
          <a:p>
            <a:pPr marL="438785" lvl="1" indent="-154940"/>
            <a:r>
              <a:rPr lang="en-US" dirty="0"/>
              <a:t>Grant Pfeifer, Regional Director</a:t>
            </a:r>
          </a:p>
          <a:p>
            <a:pPr marL="438785" lvl="1" indent="-154940"/>
            <a:r>
              <a:rPr lang="en-US" dirty="0"/>
              <a:t>Department of Ecology, Eastern Regional Office</a:t>
            </a:r>
          </a:p>
          <a:p>
            <a:pPr marL="438785" lvl="1" indent="-154940"/>
            <a:r>
              <a:rPr lang="en-US" dirty="0"/>
              <a:t>4601 N. Monroe St.</a:t>
            </a:r>
          </a:p>
          <a:p>
            <a:pPr marL="438785" lvl="1" indent="-154940"/>
            <a:r>
              <a:rPr lang="en-US" sz="1900" dirty="0"/>
              <a:t>Spokane, WA 99205 </a:t>
            </a:r>
            <a:endParaRPr lang="en-US" dirty="0"/>
          </a:p>
          <a:p>
            <a:pPr marL="210185" indent="-210185"/>
            <a:r>
              <a:rPr lang="en-US" sz="2300" dirty="0"/>
              <a:t>Email a comment to </a:t>
            </a:r>
            <a:r>
              <a:rPr lang="en-US" sz="2300" dirty="0">
                <a:hlinkClick r:id="rId2"/>
              </a:rPr>
              <a:t>PacWestSiliconEIS@ecy.wa.gov</a:t>
            </a:r>
            <a:endParaRPr lang="en-US" sz="2300" dirty="0"/>
          </a:p>
          <a:p>
            <a:pPr marL="438785" lvl="1" indent="-154940"/>
            <a:r>
              <a:rPr lang="en-US" sz="2100" dirty="0"/>
              <a:t>State "Scoping Comment" in the RE line.</a:t>
            </a:r>
          </a:p>
          <a:p>
            <a:pPr marL="210185" indent="-210185"/>
            <a:r>
              <a:rPr lang="en-US" dirty="0"/>
              <a:t>Submit a written comment online on the Department of Ecology’s Website:</a:t>
            </a:r>
          </a:p>
          <a:p>
            <a:pPr marL="438785" lvl="1" indent="-154940"/>
            <a:r>
              <a:rPr lang="en-US" dirty="0">
                <a:hlinkClick r:id="rId3"/>
              </a:rPr>
              <a:t>http://sepa.ecology.commentinput.com/?id=p4CsA</a:t>
            </a:r>
            <a:endParaRPr lang="en-US" dirty="0"/>
          </a:p>
          <a:p>
            <a:pPr marL="210185" indent="-210185"/>
            <a:r>
              <a:rPr lang="en-US" dirty="0"/>
              <a:t>It is also easily available to find by Googling                                                                                “Department of Ecology Newport Smelter”</a:t>
            </a:r>
          </a:p>
          <a:p>
            <a:pPr marL="438785" lvl="1" indent="-154940"/>
            <a:r>
              <a:rPr lang="en-US" dirty="0"/>
              <a:t>Select the first result</a:t>
            </a:r>
          </a:p>
          <a:p>
            <a:pPr marL="438785" lvl="1" indent="-154940"/>
            <a:r>
              <a:rPr lang="en-US" dirty="0"/>
              <a:t>Scroll to the bottom of the page to</a:t>
            </a:r>
          </a:p>
          <a:p>
            <a:pPr marL="283210" lvl="1" indent="0">
              <a:buNone/>
            </a:pPr>
            <a:r>
              <a:rPr lang="en-US" dirty="0"/>
              <a:t> find “Submit a Public Comment” link</a:t>
            </a:r>
          </a:p>
          <a:p>
            <a:pPr marL="283210" lvl="1" indent="0">
              <a:buNone/>
            </a:pPr>
            <a:endParaRPr lang="en-US" dirty="0"/>
          </a:p>
          <a:p>
            <a:pPr marL="283210" lvl="1" indent="0">
              <a:buNone/>
            </a:pPr>
            <a:endParaRPr lang="en-US" dirty="0"/>
          </a:p>
        </p:txBody>
      </p:sp>
      <p:pic>
        <p:nvPicPr>
          <p:cNvPr id="11" name="Picture 10">
            <a:extLst>
              <a:ext uri="{FF2B5EF4-FFF2-40B4-BE49-F238E27FC236}">
                <a16:creationId xmlns:a16="http://schemas.microsoft.com/office/drawing/2014/main" xmlns="" id="{423AD6DC-C5EC-4024-8987-A0E8D1E71622}"/>
              </a:ext>
            </a:extLst>
          </p:cNvPr>
          <p:cNvPicPr>
            <a:picLocks noChangeAspect="1"/>
          </p:cNvPicPr>
          <p:nvPr/>
        </p:nvPicPr>
        <p:blipFill rotWithShape="1">
          <a:blip r:embed="rId4">
            <a:extLst>
              <a:ext uri="{28A0092B-C50C-407E-A947-70E740481C1C}">
                <a14:useLocalDpi xmlns:a14="http://schemas.microsoft.com/office/drawing/2010/main" val="0"/>
              </a:ext>
            </a:extLst>
          </a:blip>
          <a:srcRect l="14531" t="11340" r="15625" b="11340"/>
          <a:stretch/>
        </p:blipFill>
        <p:spPr>
          <a:xfrm>
            <a:off x="5811145" y="1744425"/>
            <a:ext cx="5944169" cy="3701547"/>
          </a:xfrm>
          <a:prstGeom prst="rect">
            <a:avLst/>
          </a:prstGeom>
        </p:spPr>
      </p:pic>
    </p:spTree>
    <p:extLst>
      <p:ext uri="{BB962C8B-B14F-4D97-AF65-F5344CB8AC3E}">
        <p14:creationId xmlns:p14="http://schemas.microsoft.com/office/powerpoint/2010/main" val="322448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33AD4-0E88-4328-941E-78B42CEFAF1D}"/>
              </a:ext>
            </a:extLst>
          </p:cNvPr>
          <p:cNvSpPr>
            <a:spLocks noGrp="1"/>
          </p:cNvSpPr>
          <p:nvPr>
            <p:ph type="title"/>
          </p:nvPr>
        </p:nvSpPr>
        <p:spPr/>
        <p:txBody>
          <a:bodyPr/>
          <a:lstStyle/>
          <a:p>
            <a:r>
              <a:rPr lang="en-US" dirty="0"/>
              <a:t>Let Us Help!</a:t>
            </a:r>
          </a:p>
        </p:txBody>
      </p:sp>
      <p:sp>
        <p:nvSpPr>
          <p:cNvPr id="3" name="Content Placeholder 2">
            <a:extLst>
              <a:ext uri="{FF2B5EF4-FFF2-40B4-BE49-F238E27FC236}">
                <a16:creationId xmlns:a16="http://schemas.microsoft.com/office/drawing/2014/main" xmlns="" id="{104A63D0-603A-4CF0-9FFF-598B86F3C0B3}"/>
              </a:ext>
            </a:extLst>
          </p:cNvPr>
          <p:cNvSpPr>
            <a:spLocks noGrp="1"/>
          </p:cNvSpPr>
          <p:nvPr>
            <p:ph idx="1"/>
          </p:nvPr>
        </p:nvSpPr>
        <p:spPr/>
        <p:txBody>
          <a:bodyPr vert="horz" lIns="91440" tIns="45720" rIns="91440" bIns="45720" rtlCol="0" anchor="t">
            <a:normAutofit/>
          </a:bodyPr>
          <a:lstStyle/>
          <a:p>
            <a:pPr marL="210185" indent="-210185"/>
            <a:r>
              <a:rPr lang="en-US" dirty="0"/>
              <a:t>If you have a laptop with you and available, connect to the </a:t>
            </a:r>
            <a:r>
              <a:rPr lang="en-US" dirty="0" err="1"/>
              <a:t>WiFi</a:t>
            </a:r>
            <a:r>
              <a:rPr lang="en-US" dirty="0"/>
              <a:t>:</a:t>
            </a:r>
          </a:p>
          <a:p>
            <a:pPr marL="438785" lvl="1" indent="-154940"/>
            <a:endParaRPr lang="en-US" dirty="0"/>
          </a:p>
          <a:p>
            <a:pPr marL="438785" lvl="1" indent="-154940"/>
            <a:endParaRPr lang="en-US" dirty="0"/>
          </a:p>
          <a:p>
            <a:pPr marL="438785" lvl="1" indent="-154940"/>
            <a:endParaRPr lang="en-US" dirty="0"/>
          </a:p>
          <a:p>
            <a:pPr marL="438785" lvl="1" indent="-154940"/>
            <a:endParaRPr lang="en-US" dirty="0"/>
          </a:p>
          <a:p>
            <a:pPr marL="438785" lvl="1" indent="-154940"/>
            <a:endParaRPr lang="en-US" dirty="0"/>
          </a:p>
          <a:p>
            <a:pPr marL="438785" lvl="1" indent="-154940"/>
            <a:endParaRPr lang="en-US" dirty="0"/>
          </a:p>
          <a:p>
            <a:pPr marL="438785" lvl="1" indent="-154940"/>
            <a:endParaRPr lang="en-US" dirty="0"/>
          </a:p>
          <a:p>
            <a:pPr marL="438785" lvl="1" indent="-154940"/>
            <a:endParaRPr lang="en-US" dirty="0"/>
          </a:p>
          <a:p>
            <a:pPr marL="438785" lvl="1" indent="-154940"/>
            <a:endParaRPr lang="en-US" dirty="0"/>
          </a:p>
          <a:p>
            <a:pPr marL="438785" lvl="1" indent="-154940"/>
            <a:endParaRPr lang="en-US" dirty="0"/>
          </a:p>
          <a:p>
            <a:pPr marL="210185" indent="-210185"/>
            <a:r>
              <a:rPr lang="en-US" dirty="0"/>
              <a:t>Or, you can submit a written comment with our pre-printed letters. We will pay for postage, and they are available now.</a:t>
            </a:r>
          </a:p>
          <a:p>
            <a:pPr marL="283210" lvl="1" indent="0">
              <a:buNone/>
            </a:pPr>
            <a:endParaRPr lang="en-US" dirty="0"/>
          </a:p>
        </p:txBody>
      </p:sp>
      <p:pic>
        <p:nvPicPr>
          <p:cNvPr id="4" name="Picture 4" descr="A close up of text on a white background&#10;&#10;Description generated with very high confidence">
            <a:extLst>
              <a:ext uri="{FF2B5EF4-FFF2-40B4-BE49-F238E27FC236}">
                <a16:creationId xmlns:a16="http://schemas.microsoft.com/office/drawing/2014/main" xmlns="" id="{08002AEF-3C96-451D-B9D1-6A9E1C9D0BA3}"/>
              </a:ext>
            </a:extLst>
          </p:cNvPr>
          <p:cNvPicPr>
            <a:picLocks noChangeAspect="1"/>
          </p:cNvPicPr>
          <p:nvPr/>
        </p:nvPicPr>
        <p:blipFill rotWithShape="1">
          <a:blip r:embed="rId2">
            <a:duotone>
              <a:prstClr val="black"/>
              <a:schemeClr val="bg1">
                <a:tint val="45000"/>
                <a:satMod val="400000"/>
              </a:schemeClr>
            </a:duotone>
            <a:extLst>
              <a:ext uri="{BEBA8EAE-BF5A-486C-A8C5-ECC9F3942E4B}">
                <a14:imgProps xmlns:a14="http://schemas.microsoft.com/office/drawing/2010/main">
                  <a14:imgLayer r:embed="rId3">
                    <a14:imgEffect>
                      <a14:saturation sat="0"/>
                    </a14:imgEffect>
                    <a14:imgEffect>
                      <a14:brightnessContrast bright="20000" contrast="83000"/>
                    </a14:imgEffect>
                  </a14:imgLayer>
                </a14:imgProps>
              </a:ext>
            </a:extLst>
          </a:blip>
          <a:srcRect l="18375" t="45237" r="32825" b="21798"/>
          <a:stretch/>
        </p:blipFill>
        <p:spPr>
          <a:xfrm>
            <a:off x="2097697" y="2019300"/>
            <a:ext cx="5420907" cy="2894231"/>
          </a:xfrm>
          <a:prstGeom prst="rect">
            <a:avLst/>
          </a:prstGeom>
        </p:spPr>
      </p:pic>
    </p:spTree>
    <p:extLst>
      <p:ext uri="{BB962C8B-B14F-4D97-AF65-F5344CB8AC3E}">
        <p14:creationId xmlns:p14="http://schemas.microsoft.com/office/powerpoint/2010/main" val="179739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A9AD9-DCE7-4C9E-A04A-22660B4DB3EB}"/>
              </a:ext>
            </a:extLst>
          </p:cNvPr>
          <p:cNvSpPr>
            <a:spLocks noGrp="1"/>
          </p:cNvSpPr>
          <p:nvPr>
            <p:ph type="title"/>
          </p:nvPr>
        </p:nvSpPr>
        <p:spPr/>
        <p:txBody>
          <a:bodyPr/>
          <a:lstStyle/>
          <a:p>
            <a:r>
              <a:rPr lang="en-US" dirty="0"/>
              <a:t>What is SEPA?</a:t>
            </a:r>
          </a:p>
        </p:txBody>
      </p:sp>
      <p:sp>
        <p:nvSpPr>
          <p:cNvPr id="3" name="Text Placeholder 2">
            <a:extLst>
              <a:ext uri="{FF2B5EF4-FFF2-40B4-BE49-F238E27FC236}">
                <a16:creationId xmlns:a16="http://schemas.microsoft.com/office/drawing/2014/main" xmlns="" id="{477D5861-F35A-428E-B309-75D2302F85A1}"/>
              </a:ext>
            </a:extLst>
          </p:cNvPr>
          <p:cNvSpPr>
            <a:spLocks noGrp="1"/>
          </p:cNvSpPr>
          <p:nvPr>
            <p:ph type="body" idx="1"/>
          </p:nvPr>
        </p:nvSpPr>
        <p:spPr/>
        <p:txBody>
          <a:bodyPr/>
          <a:lstStyle/>
          <a:p>
            <a:r>
              <a:rPr lang="en-US" dirty="0"/>
              <a:t>Annie Bell and Melissa Murdock – ULA Interns</a:t>
            </a:r>
          </a:p>
        </p:txBody>
      </p:sp>
    </p:spTree>
    <p:extLst>
      <p:ext uri="{BB962C8B-B14F-4D97-AF65-F5344CB8AC3E}">
        <p14:creationId xmlns:p14="http://schemas.microsoft.com/office/powerpoint/2010/main" val="15441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What</a:t>
            </a:r>
            <a:r>
              <a:rPr lang="fr-FR" dirty="0"/>
              <a:t> </a:t>
            </a:r>
            <a:r>
              <a:rPr lang="fr-FR" dirty="0" err="1"/>
              <a:t>is</a:t>
            </a:r>
            <a:r>
              <a:rPr lang="fr-FR" dirty="0"/>
              <a:t> SEPA?</a:t>
            </a:r>
            <a:endParaRPr lang="en-US" dirty="0"/>
          </a:p>
        </p:txBody>
      </p:sp>
      <p:sp>
        <p:nvSpPr>
          <p:cNvPr id="3" name="Content Placeholder 2"/>
          <p:cNvSpPr>
            <a:spLocks noGrp="1"/>
          </p:cNvSpPr>
          <p:nvPr>
            <p:ph idx="1"/>
          </p:nvPr>
        </p:nvSpPr>
        <p:spPr>
          <a:xfrm>
            <a:off x="1402406" y="1566000"/>
            <a:ext cx="9371949" cy="4711707"/>
          </a:xfrm>
        </p:spPr>
        <p:txBody>
          <a:bodyPr>
            <a:normAutofit/>
          </a:bodyPr>
          <a:lstStyle/>
          <a:p>
            <a:r>
              <a:rPr lang="en-US" sz="2000" dirty="0"/>
              <a:t>SEPA is the State Environmental Policy Act and applies to decisions by every state agency, county, city, port, and special district within Washington. </a:t>
            </a:r>
          </a:p>
          <a:p>
            <a:r>
              <a:rPr lang="en-US" sz="2000" dirty="0"/>
              <a:t>After some sort of proposal is made, an agency is identified as the “Lead Agency”. </a:t>
            </a:r>
          </a:p>
          <a:p>
            <a:r>
              <a:rPr lang="en-US" sz="2000" dirty="0"/>
              <a:t>The Lead Agency is responsible for identifying and evaluating the potential adverse environmental impacts of the proposal.</a:t>
            </a:r>
          </a:p>
          <a:p>
            <a:r>
              <a:rPr lang="en-US" sz="2000" dirty="0"/>
              <a:t>The Lead Agency determines whether impacts are likely to be significant. This is called the “Threshold Determination” which can result in three options:</a:t>
            </a:r>
          </a:p>
          <a:p>
            <a:pPr lvl="1"/>
            <a:r>
              <a:rPr lang="en-US" sz="2000" dirty="0"/>
              <a:t> A Determination of Nonsignificance (DNS)</a:t>
            </a:r>
          </a:p>
          <a:p>
            <a:pPr lvl="1"/>
            <a:r>
              <a:rPr lang="en-US" sz="2000" dirty="0"/>
              <a:t>A Mitigated Determination of Nonsignificance (</a:t>
            </a:r>
            <a:r>
              <a:rPr lang="en-US" sz="2000" dirty="0" err="1"/>
              <a:t>MDNS</a:t>
            </a:r>
            <a:r>
              <a:rPr lang="en-US" sz="2000" dirty="0"/>
              <a:t>)</a:t>
            </a:r>
          </a:p>
          <a:p>
            <a:pPr lvl="1"/>
            <a:r>
              <a:rPr lang="en-US" sz="2000" dirty="0"/>
              <a:t>A Determination of Significance (DS). </a:t>
            </a:r>
          </a:p>
          <a:p>
            <a:r>
              <a:rPr lang="en-US" sz="2000" dirty="0"/>
              <a:t>A DS requires the preparation of an Environmental Impact Statement (</a:t>
            </a:r>
            <a:r>
              <a:rPr lang="en-US" sz="2000" dirty="0" err="1"/>
              <a:t>EIS</a:t>
            </a:r>
            <a:r>
              <a:rPr lang="en-US" sz="2000" dirty="0"/>
              <a:t>). </a:t>
            </a:r>
          </a:p>
          <a:p>
            <a:r>
              <a:rPr lang="en-US" sz="2000" dirty="0"/>
              <a:t>In most cases the Threshold Determination is sent to other agencies, tribes, and the public for their review.</a:t>
            </a:r>
          </a:p>
        </p:txBody>
      </p:sp>
      <p:sp>
        <p:nvSpPr>
          <p:cNvPr id="6" name="Footer Placeholder 5"/>
          <p:cNvSpPr>
            <a:spLocks noGrp="1"/>
          </p:cNvSpPr>
          <p:nvPr>
            <p:ph type="ftr" sz="quarter" idx="11"/>
          </p:nvPr>
        </p:nvSpPr>
        <p:spPr/>
        <p:txBody>
          <a:bodyPr/>
          <a:lstStyle/>
          <a:p>
            <a:r>
              <a:rPr lang="en-US" dirty="0"/>
              <a:t>Washington State Department of Natural Resources, </a:t>
            </a:r>
            <a:r>
              <a:rPr lang="en-US" i="1" dirty="0"/>
              <a:t>State Environmental Policy Act (SEPA), </a:t>
            </a:r>
            <a:r>
              <a:rPr lang="en-US" dirty="0"/>
              <a:t>https://www.dnr.wa.gov/state-environmental-policy-act-sepa.</a:t>
            </a:r>
          </a:p>
        </p:txBody>
      </p:sp>
    </p:spTree>
    <p:extLst>
      <p:ext uri="{BB962C8B-B14F-4D97-AF65-F5344CB8AC3E}">
        <p14:creationId xmlns:p14="http://schemas.microsoft.com/office/powerpoint/2010/main" val="162761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the Project at in the SEPA Process?</a:t>
            </a:r>
          </a:p>
        </p:txBody>
      </p:sp>
      <p:sp>
        <p:nvSpPr>
          <p:cNvPr id="3" name="Content Placeholder 2"/>
          <p:cNvSpPr>
            <a:spLocks noGrp="1"/>
          </p:cNvSpPr>
          <p:nvPr>
            <p:ph sz="half" idx="1"/>
          </p:nvPr>
        </p:nvSpPr>
        <p:spPr>
          <a:xfrm>
            <a:off x="741811" y="1550391"/>
            <a:ext cx="4280903" cy="4809350"/>
          </a:xfrm>
        </p:spPr>
        <p:txBody>
          <a:bodyPr>
            <a:normAutofit/>
          </a:bodyPr>
          <a:lstStyle/>
          <a:p>
            <a:r>
              <a:rPr lang="en-US" dirty="0"/>
              <a:t>The Department of Ecology (DOE) has been selected as the Lead Agency for the proposed smelter project in Newport, WA.</a:t>
            </a:r>
          </a:p>
          <a:p>
            <a:r>
              <a:rPr lang="en-US" dirty="0"/>
              <a:t>Both the applicant and the DOE have agreed that there is a Determination of Significance (DS).</a:t>
            </a:r>
          </a:p>
          <a:p>
            <a:r>
              <a:rPr lang="en-US" dirty="0"/>
              <a:t>The DOE is currently accepting comments from the public about what the “scope” of the Environmental Impact Statement (</a:t>
            </a:r>
            <a:r>
              <a:rPr lang="en-US" dirty="0" err="1"/>
              <a:t>EIS</a:t>
            </a:r>
            <a:r>
              <a:rPr lang="en-US" dirty="0"/>
              <a:t>) will be.</a:t>
            </a:r>
          </a:p>
        </p:txBody>
      </p:sp>
      <p:sp>
        <p:nvSpPr>
          <p:cNvPr id="7" name="Footer Placeholder 6"/>
          <p:cNvSpPr>
            <a:spLocks noGrp="1"/>
          </p:cNvSpPr>
          <p:nvPr>
            <p:ph type="ftr" sz="quarter" idx="11"/>
          </p:nvPr>
        </p:nvSpPr>
        <p:spPr>
          <a:xfrm>
            <a:off x="1558310" y="6641757"/>
            <a:ext cx="10687239" cy="315097"/>
          </a:xfrm>
        </p:spPr>
        <p:txBody>
          <a:bodyPr/>
          <a:lstStyle/>
          <a:p>
            <a:r>
              <a:rPr lang="en-US" dirty="0"/>
              <a:t>Chart: Department of Ecology, </a:t>
            </a:r>
            <a:r>
              <a:rPr lang="en-US" i="1" dirty="0"/>
              <a:t>PacWest Silicon Smelter Project, </a:t>
            </a:r>
            <a:r>
              <a:rPr lang="en-US" dirty="0"/>
              <a:t>https://ecology.wa.gov/Regulations-Permits/Permits-certifications/Industrial-facilities-permits/PacWest-Silicon-project</a:t>
            </a:r>
          </a:p>
          <a:p>
            <a:endParaRPr lang="en-US" dirty="0"/>
          </a:p>
        </p:txBody>
      </p:sp>
      <p:pic>
        <p:nvPicPr>
          <p:cNvPr id="10" name="Content Placeholder 9">
            <a:extLst>
              <a:ext uri="{FF2B5EF4-FFF2-40B4-BE49-F238E27FC236}">
                <a16:creationId xmlns:a16="http://schemas.microsoft.com/office/drawing/2014/main" xmlns="" id="{C8FB1E3F-A102-45E7-B929-748FF196093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22647" y="1550391"/>
            <a:ext cx="6246272" cy="4620682"/>
          </a:xfrm>
          <a:prstGeom prst="rect">
            <a:avLst/>
          </a:prstGeom>
        </p:spPr>
      </p:pic>
      <p:sp>
        <p:nvSpPr>
          <p:cNvPr id="11" name="Arrow: Left 10">
            <a:extLst>
              <a:ext uri="{FF2B5EF4-FFF2-40B4-BE49-F238E27FC236}">
                <a16:creationId xmlns:a16="http://schemas.microsoft.com/office/drawing/2014/main" xmlns="" id="{3C2763B0-BC0E-4793-B7F6-8BF720C2B877}"/>
              </a:ext>
            </a:extLst>
          </p:cNvPr>
          <p:cNvSpPr/>
          <p:nvPr/>
        </p:nvSpPr>
        <p:spPr>
          <a:xfrm>
            <a:off x="7490120" y="3754315"/>
            <a:ext cx="1248032" cy="454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5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Scoping Comments Important?</a:t>
            </a:r>
          </a:p>
        </p:txBody>
      </p:sp>
      <p:sp>
        <p:nvSpPr>
          <p:cNvPr id="3" name="Content Placeholder 2"/>
          <p:cNvSpPr>
            <a:spLocks noGrp="1"/>
          </p:cNvSpPr>
          <p:nvPr>
            <p:ph sz="half" idx="1"/>
          </p:nvPr>
        </p:nvSpPr>
        <p:spPr>
          <a:xfrm>
            <a:off x="1409700" y="1556281"/>
            <a:ext cx="9371949" cy="4620682"/>
          </a:xfrm>
        </p:spPr>
        <p:txBody>
          <a:bodyPr/>
          <a:lstStyle/>
          <a:p>
            <a:r>
              <a:rPr lang="en-US" sz="2400" dirty="0"/>
              <a:t>Only the aspects that are brought up in public comments, by PacWest, or by the Department of Ecology can be considered in the Environmental Impact Statement (</a:t>
            </a:r>
            <a:r>
              <a:rPr lang="en-US" sz="2400" dirty="0" err="1"/>
              <a:t>EIS</a:t>
            </a:r>
            <a:r>
              <a:rPr lang="en-US" sz="2400" dirty="0"/>
              <a:t>).</a:t>
            </a:r>
          </a:p>
          <a:p>
            <a:pPr lvl="1"/>
            <a:r>
              <a:rPr lang="en-US" sz="2000" dirty="0"/>
              <a:t>If there is any aspect of the environment you want considered, include it!</a:t>
            </a:r>
          </a:p>
          <a:p>
            <a:pPr lvl="1"/>
            <a:r>
              <a:rPr lang="en-US" sz="2000" dirty="0"/>
              <a:t>If nobody brings up an important aspect, it may not be considered in the </a:t>
            </a:r>
            <a:r>
              <a:rPr lang="en-US" sz="2000" dirty="0" err="1"/>
              <a:t>EIS</a:t>
            </a:r>
            <a:r>
              <a:rPr lang="en-US" sz="2000" dirty="0"/>
              <a:t>.</a:t>
            </a:r>
          </a:p>
          <a:p>
            <a:r>
              <a:rPr lang="en-US" sz="2400" dirty="0"/>
              <a:t>Should there be a reason to appeal the decision of the Department of Ecology to a court, no additional information will be included in the process.</a:t>
            </a:r>
          </a:p>
          <a:p>
            <a:pPr lvl="1"/>
            <a:r>
              <a:rPr lang="en-US" sz="2000" dirty="0"/>
              <a:t>A Judge can only look at what is in the “record” which means everything that the DOE had available at the time it made its decision.</a:t>
            </a:r>
          </a:p>
          <a:p>
            <a:pPr lvl="1"/>
            <a:r>
              <a:rPr lang="en-US" sz="2000" dirty="0"/>
              <a:t>If it is later discovered that there was an important environmental impact, but the DOE did not have any information about it when it made its decision, that additional information is very unlikely to be made available to the court as a reason to appeal the </a:t>
            </a:r>
            <a:r>
              <a:rPr lang="en-US" sz="2000" dirty="0" err="1"/>
              <a:t>DOE’s</a:t>
            </a:r>
            <a:r>
              <a:rPr lang="en-US" sz="2000" dirty="0"/>
              <a:t> decision.</a:t>
            </a:r>
          </a:p>
          <a:p>
            <a:pPr lvl="1"/>
            <a:endParaRPr lang="en-US" dirty="0"/>
          </a:p>
        </p:txBody>
      </p:sp>
    </p:spTree>
    <p:extLst>
      <p:ext uri="{BB962C8B-B14F-4D97-AF65-F5344CB8AC3E}">
        <p14:creationId xmlns:p14="http://schemas.microsoft.com/office/powerpoint/2010/main" val="12907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5EBAA-2D68-4BB4-9AE9-11D351871924}"/>
              </a:ext>
            </a:extLst>
          </p:cNvPr>
          <p:cNvSpPr>
            <a:spLocks noGrp="1"/>
          </p:cNvSpPr>
          <p:nvPr>
            <p:ph type="title"/>
          </p:nvPr>
        </p:nvSpPr>
        <p:spPr/>
        <p:txBody>
          <a:bodyPr/>
          <a:lstStyle/>
          <a:p>
            <a:r>
              <a:rPr lang="en-US" dirty="0"/>
              <a:t>So What Should be Included in Comments?</a:t>
            </a:r>
          </a:p>
        </p:txBody>
      </p:sp>
      <p:sp>
        <p:nvSpPr>
          <p:cNvPr id="9" name="Rectangle 8">
            <a:extLst>
              <a:ext uri="{FF2B5EF4-FFF2-40B4-BE49-F238E27FC236}">
                <a16:creationId xmlns:a16="http://schemas.microsoft.com/office/drawing/2014/main" xmlns="" id="{D95B024C-1EA8-42C4-9F22-F1D1DC7075F1}"/>
              </a:ext>
            </a:extLst>
          </p:cNvPr>
          <p:cNvSpPr/>
          <p:nvPr/>
        </p:nvSpPr>
        <p:spPr>
          <a:xfrm>
            <a:off x="2174910" y="2875002"/>
            <a:ext cx="7842180" cy="1107996"/>
          </a:xfrm>
          <a:prstGeom prst="rect">
            <a:avLst/>
          </a:prstGeom>
          <a:noFill/>
        </p:spPr>
        <p:txBody>
          <a:bodyPr wrap="square" lIns="91440" tIns="45720" rIns="91440" bIns="45720">
            <a:spAutoFit/>
          </a:bodyPr>
          <a:lstStyle/>
          <a:p>
            <a:pPr algn="ctr"/>
            <a:r>
              <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EVERYTHING!</a:t>
            </a:r>
          </a:p>
        </p:txBody>
      </p:sp>
    </p:spTree>
    <p:extLst>
      <p:ext uri="{BB962C8B-B14F-4D97-AF65-F5344CB8AC3E}">
        <p14:creationId xmlns:p14="http://schemas.microsoft.com/office/powerpoint/2010/main" val="2138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Write an Effective Public Comment </a:t>
            </a:r>
          </a:p>
        </p:txBody>
      </p:sp>
      <p:sp>
        <p:nvSpPr>
          <p:cNvPr id="5" name="Text Placeholder 4"/>
          <p:cNvSpPr>
            <a:spLocks noGrp="1"/>
          </p:cNvSpPr>
          <p:nvPr>
            <p:ph type="body" idx="1"/>
          </p:nvPr>
        </p:nvSpPr>
        <p:spPr/>
        <p:txBody>
          <a:bodyPr vert="horz" lIns="91440" tIns="45720" rIns="91440" bIns="45720" rtlCol="0" anchor="t">
            <a:normAutofit/>
          </a:bodyPr>
          <a:lstStyle/>
          <a:p>
            <a:r>
              <a:rPr lang="en-US" dirty="0"/>
              <a:t>Rick Eichstaedt – Director, Environmental Law Clinic</a:t>
            </a:r>
          </a:p>
        </p:txBody>
      </p:sp>
    </p:spTree>
    <p:extLst>
      <p:ext uri="{BB962C8B-B14F-4D97-AF65-F5344CB8AC3E}">
        <p14:creationId xmlns:p14="http://schemas.microsoft.com/office/powerpoint/2010/main" val="375262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8528A-1449-4083-80E5-231B2B6A5CBE}"/>
              </a:ext>
            </a:extLst>
          </p:cNvPr>
          <p:cNvSpPr>
            <a:spLocks noGrp="1"/>
          </p:cNvSpPr>
          <p:nvPr>
            <p:ph type="title"/>
          </p:nvPr>
        </p:nvSpPr>
        <p:spPr/>
        <p:txBody>
          <a:bodyPr/>
          <a:lstStyle/>
          <a:p>
            <a:r>
              <a:rPr lang="en-US" dirty="0"/>
              <a:t>Why comment?</a:t>
            </a:r>
          </a:p>
        </p:txBody>
      </p:sp>
      <p:sp>
        <p:nvSpPr>
          <p:cNvPr id="3" name="Content Placeholder 2">
            <a:extLst>
              <a:ext uri="{FF2B5EF4-FFF2-40B4-BE49-F238E27FC236}">
                <a16:creationId xmlns:a16="http://schemas.microsoft.com/office/drawing/2014/main" xmlns="" id="{5AE63BE7-F85A-4232-B7EC-A321CE9D52D0}"/>
              </a:ext>
            </a:extLst>
          </p:cNvPr>
          <p:cNvSpPr>
            <a:spLocks noGrp="1"/>
          </p:cNvSpPr>
          <p:nvPr>
            <p:ph idx="1"/>
          </p:nvPr>
        </p:nvSpPr>
        <p:spPr>
          <a:xfrm>
            <a:off x="1035712" y="1566001"/>
            <a:ext cx="9746263" cy="4620682"/>
          </a:xfrm>
        </p:spPr>
        <p:txBody>
          <a:bodyPr vert="horz" lIns="91440" tIns="45720" rIns="91440" bIns="45720" rtlCol="0" anchor="t">
            <a:normAutofit/>
          </a:bodyPr>
          <a:lstStyle/>
          <a:p>
            <a:pPr marL="210185" indent="-210185"/>
            <a:r>
              <a:rPr lang="en-US" dirty="0"/>
              <a:t>Public participation matters. Democratic, legal, and management principles justify why public comments make a difference in regulatory policy. Public participation is an essential function of good governance.</a:t>
            </a:r>
          </a:p>
          <a:p>
            <a:pPr marL="210185" indent="-210185"/>
            <a:r>
              <a:rPr lang="en-US" dirty="0"/>
              <a:t>Influence decision</a:t>
            </a:r>
          </a:p>
          <a:p>
            <a:pPr marL="228600" indent="-210185"/>
            <a:r>
              <a:rPr lang="en-US" dirty="0"/>
              <a:t>Show Ecology and proponent the scope of opposition</a:t>
            </a:r>
          </a:p>
          <a:p>
            <a:pPr marL="210185" indent="-210185"/>
            <a:endParaRPr lang="en-US" dirty="0"/>
          </a:p>
        </p:txBody>
      </p:sp>
      <p:sp>
        <p:nvSpPr>
          <p:cNvPr id="4" name="Slide Number Placeholder 3">
            <a:extLst>
              <a:ext uri="{FF2B5EF4-FFF2-40B4-BE49-F238E27FC236}">
                <a16:creationId xmlns:a16="http://schemas.microsoft.com/office/drawing/2014/main" xmlns="" id="{A94F8822-58EE-4656-A035-4DD1D9B82103}"/>
              </a:ext>
            </a:extLst>
          </p:cNvPr>
          <p:cNvSpPr>
            <a:spLocks noGrp="1"/>
          </p:cNvSpPr>
          <p:nvPr>
            <p:ph type="sldNum" sz="quarter" idx="12"/>
          </p:nvPr>
        </p:nvSpPr>
        <p:spPr/>
        <p:txBody>
          <a:bodyPr/>
          <a:lstStyle/>
          <a:p>
            <a:fld id="{9CD8D479-8942-46E8-A226-A4E01F7A105C}" type="slidenum">
              <a:rPr lang="en-US"/>
              <a:t>8</a:t>
            </a:fld>
            <a:endParaRPr lang="en-US"/>
          </a:p>
        </p:txBody>
      </p:sp>
      <p:sp>
        <p:nvSpPr>
          <p:cNvPr id="5" name="Date Placeholder 4">
            <a:extLst>
              <a:ext uri="{FF2B5EF4-FFF2-40B4-BE49-F238E27FC236}">
                <a16:creationId xmlns:a16="http://schemas.microsoft.com/office/drawing/2014/main" xmlns="" id="{87B6E971-0F2B-4670-97D7-50E1F65F99C4}"/>
              </a:ext>
            </a:extLst>
          </p:cNvPr>
          <p:cNvSpPr>
            <a:spLocks noGrp="1"/>
          </p:cNvSpPr>
          <p:nvPr>
            <p:ph type="dt" sz="half" idx="10"/>
          </p:nvPr>
        </p:nvSpPr>
        <p:spPr/>
        <p:txBody>
          <a:bodyPr/>
          <a:lstStyle/>
          <a:p>
            <a:fld id="{6DD1B487-36FD-4CED-B07A-1A81FC6540B1}" type="datetime1">
              <a:rPr lang="en-US" smtClean="0"/>
              <a:pPr/>
              <a:t>10/18/18</a:t>
            </a:fld>
            <a:endParaRPr lang="en-US" dirty="0"/>
          </a:p>
        </p:txBody>
      </p:sp>
      <p:sp>
        <p:nvSpPr>
          <p:cNvPr id="6" name="Footer Placeholder 5">
            <a:extLst>
              <a:ext uri="{FF2B5EF4-FFF2-40B4-BE49-F238E27FC236}">
                <a16:creationId xmlns:a16="http://schemas.microsoft.com/office/drawing/2014/main" xmlns="" id="{6B66F182-5FDE-482D-9920-D513D1BAF73B}"/>
              </a:ext>
            </a:extLst>
          </p:cNvPr>
          <p:cNvSpPr>
            <a:spLocks noGrp="1"/>
          </p:cNvSpPr>
          <p:nvPr>
            <p:ph type="ftr" sz="quarter" idx="11"/>
          </p:nvPr>
        </p:nvSpPr>
        <p:spPr/>
        <p:txBody>
          <a:bodyPr/>
          <a:lstStyle/>
          <a:p>
            <a:r>
              <a:rPr lang="en-US" dirty="0"/>
              <a:t>Add a footer</a:t>
            </a:r>
          </a:p>
        </p:txBody>
      </p:sp>
      <p:pic>
        <p:nvPicPr>
          <p:cNvPr id="9" name="Picture 9" descr="A close up of a logo&#10;&#10;Description generated with very high confidence">
            <a:extLst>
              <a:ext uri="{FF2B5EF4-FFF2-40B4-BE49-F238E27FC236}">
                <a16:creationId xmlns:a16="http://schemas.microsoft.com/office/drawing/2014/main" xmlns="" id="{E18C6D89-A5E5-4F85-B5F6-5C10FAACE1F8}"/>
              </a:ext>
            </a:extLst>
          </p:cNvPr>
          <p:cNvPicPr>
            <a:picLocks noChangeAspect="1"/>
          </p:cNvPicPr>
          <p:nvPr/>
        </p:nvPicPr>
        <p:blipFill>
          <a:blip r:embed="rId2"/>
          <a:stretch>
            <a:fillRect/>
          </a:stretch>
        </p:blipFill>
        <p:spPr>
          <a:xfrm>
            <a:off x="2104190" y="3877176"/>
            <a:ext cx="6192251" cy="2312068"/>
          </a:xfrm>
          <a:prstGeom prst="rect">
            <a:avLst/>
          </a:prstGeom>
        </p:spPr>
      </p:pic>
    </p:spTree>
    <p:extLst>
      <p:ext uri="{BB962C8B-B14F-4D97-AF65-F5344CB8AC3E}">
        <p14:creationId xmlns:p14="http://schemas.microsoft.com/office/powerpoint/2010/main" val="374156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18CB-458D-4E12-9541-D31CD51B1A2F}"/>
              </a:ext>
            </a:extLst>
          </p:cNvPr>
          <p:cNvSpPr>
            <a:spLocks noGrp="1"/>
          </p:cNvSpPr>
          <p:nvPr>
            <p:ph type="title"/>
          </p:nvPr>
        </p:nvSpPr>
        <p:spPr>
          <a:xfrm>
            <a:off x="1410026" y="276087"/>
            <a:ext cx="9371949" cy="782514"/>
          </a:xfrm>
        </p:spPr>
        <p:txBody>
          <a:bodyPr/>
          <a:lstStyle/>
          <a:p>
            <a:r>
              <a:rPr lang="en-US" dirty="0">
                <a:solidFill>
                  <a:srgbClr val="688000"/>
                </a:solidFill>
              </a:rPr>
              <a:t>Tips for Commenting  </a:t>
            </a:r>
            <a:endParaRPr lang="en-US"/>
          </a:p>
        </p:txBody>
      </p:sp>
      <p:sp>
        <p:nvSpPr>
          <p:cNvPr id="3" name="Content Placeholder 2">
            <a:extLst>
              <a:ext uri="{FF2B5EF4-FFF2-40B4-BE49-F238E27FC236}">
                <a16:creationId xmlns:a16="http://schemas.microsoft.com/office/drawing/2014/main" xmlns="" id="{A8F4A25C-1CF0-4A11-8CF5-D8D2C73BEBE8}"/>
              </a:ext>
            </a:extLst>
          </p:cNvPr>
          <p:cNvSpPr>
            <a:spLocks noGrp="1"/>
          </p:cNvSpPr>
          <p:nvPr>
            <p:ph idx="1"/>
          </p:nvPr>
        </p:nvSpPr>
        <p:spPr>
          <a:xfrm>
            <a:off x="206870" y="1178317"/>
            <a:ext cx="11497526" cy="5315839"/>
          </a:xfrm>
        </p:spPr>
        <p:txBody>
          <a:bodyPr vert="horz" lIns="91440" tIns="45720" rIns="91440" bIns="45720" rtlCol="0" anchor="t">
            <a:normAutofit lnSpcReduction="10000"/>
          </a:bodyPr>
          <a:lstStyle/>
          <a:p>
            <a:pPr marL="210185" indent="-210185"/>
            <a:r>
              <a:rPr lang="en-US" b="1" dirty="0"/>
              <a:t>State who you are, where you live, why you care about this proposal – include relevant personal and/or professional experiences. </a:t>
            </a:r>
            <a:endParaRPr lang="en-US" b="1"/>
          </a:p>
          <a:p>
            <a:pPr marL="210185" indent="-210185"/>
            <a:r>
              <a:rPr lang="en-US" b="1" dirty="0"/>
              <a:t>State how this will impact you, your property, your business.</a:t>
            </a:r>
          </a:p>
          <a:p>
            <a:pPr marL="210185" indent="-210185"/>
            <a:r>
              <a:rPr lang="en-US" b="1" dirty="0"/>
              <a:t>Always submit written comments even if submitting oral comments.</a:t>
            </a:r>
            <a:endParaRPr lang="en-US" dirty="0"/>
          </a:p>
          <a:p>
            <a:pPr marL="228600" indent="-210185"/>
            <a:r>
              <a:rPr lang="en-US" b="1" dirty="0"/>
              <a:t>Define your objectives</a:t>
            </a:r>
            <a:r>
              <a:rPr lang="en-US" dirty="0"/>
              <a:t>: Before you start writing, ask yourself: What do you hope to achieve through your comment? Are you trying to stop the action or to catch and correct factual errors or data gaps? You should write your comment in a way that best supports your objectives.</a:t>
            </a:r>
          </a:p>
          <a:p>
            <a:pPr marL="228600" indent="-210185"/>
            <a:r>
              <a:rPr lang="en-US" b="1" dirty="0"/>
              <a:t>Use clear organization, formatting, and language</a:t>
            </a:r>
            <a:r>
              <a:rPr lang="en-US" dirty="0"/>
              <a:t>: You should use subject headings throughout your comment to draw attention to key points. Remember that Ecology will be flooded with comments and may have to review each set quickly.</a:t>
            </a:r>
          </a:p>
          <a:p>
            <a:pPr marL="228600" indent="-210185"/>
            <a:r>
              <a:rPr lang="en-US" dirty="0"/>
              <a:t>Suggest solutions and alternatives.</a:t>
            </a:r>
          </a:p>
          <a:p>
            <a:pPr marL="228600" indent="-210185"/>
            <a:r>
              <a:rPr lang="en-US" b="1" dirty="0"/>
              <a:t>Provide supplemental information to support your case</a:t>
            </a:r>
            <a:r>
              <a:rPr lang="en-US" dirty="0"/>
              <a:t>, if needed: If you have access to any facts, reports, or articles that support your comment, provide a copy.  </a:t>
            </a:r>
          </a:p>
          <a:p>
            <a:pPr marL="228600" indent="-210185"/>
            <a:r>
              <a:rPr lang="en-US" dirty="0"/>
              <a:t>Request to be included on any future opportunities for public comment and request a copy of the response to your comments.</a:t>
            </a:r>
          </a:p>
          <a:p>
            <a:pPr marL="210185" indent="-210185"/>
            <a:endParaRPr lang="en-US" dirty="0"/>
          </a:p>
        </p:txBody>
      </p:sp>
      <p:sp>
        <p:nvSpPr>
          <p:cNvPr id="6" name="Footer Placeholder 5">
            <a:extLst>
              <a:ext uri="{FF2B5EF4-FFF2-40B4-BE49-F238E27FC236}">
                <a16:creationId xmlns:a16="http://schemas.microsoft.com/office/drawing/2014/main" xmlns="" id="{53A9E12C-F6A4-4C1E-AFB6-EED406EA477C}"/>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592920206"/>
      </p:ext>
    </p:extLst>
  </p:cSld>
  <p:clrMapOvr>
    <a:masterClrMapping/>
  </p:clrMapOvr>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117</TotalTime>
  <Words>1066</Words>
  <Application>Microsoft Macintosh PowerPoint</Application>
  <PresentationFormat>Widescreen</PresentationFormat>
  <Paragraphs>111</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Corbel</vt:lpstr>
      <vt:lpstr>Ecology 16x9</vt:lpstr>
      <vt:lpstr>SEPA and the Commenting Process</vt:lpstr>
      <vt:lpstr>What is SEPA?</vt:lpstr>
      <vt:lpstr>What is SEPA?</vt:lpstr>
      <vt:lpstr>Where is the Project at in the SEPA Process?</vt:lpstr>
      <vt:lpstr>Why are Scoping Comments Important?</vt:lpstr>
      <vt:lpstr>So What Should be Included in Comments?</vt:lpstr>
      <vt:lpstr>How to Write an Effective Public Comment </vt:lpstr>
      <vt:lpstr>Why comment?</vt:lpstr>
      <vt:lpstr>Tips for Commenting  </vt:lpstr>
      <vt:lpstr>PowerPoint Presentation</vt:lpstr>
      <vt:lpstr>Issues to Consider for Comments</vt:lpstr>
      <vt:lpstr>The SEPA process is starting too early.</vt:lpstr>
      <vt:lpstr>Effect on local environment and culture.</vt:lpstr>
      <vt:lpstr>Effect on local environment and culture.</vt:lpstr>
      <vt:lpstr>Transportation Impacts</vt:lpstr>
      <vt:lpstr>Land Use</vt:lpstr>
      <vt:lpstr>How Can I Submit a Public Comment?</vt:lpstr>
      <vt:lpstr>Let Us Help!</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 and the Commenting Process</dc:title>
  <dc:creator>Melissa Murdock</dc:creator>
  <cp:lastModifiedBy>Phyllis J Kardos</cp:lastModifiedBy>
  <cp:revision>218</cp:revision>
  <dcterms:created xsi:type="dcterms:W3CDTF">2018-10-16T17:49:45Z</dcterms:created>
  <dcterms:modified xsi:type="dcterms:W3CDTF">2018-10-18T07:20:14Z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